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32" r:id="rId4"/>
    <p:sldId id="260" r:id="rId5"/>
    <p:sldId id="267" r:id="rId6"/>
    <p:sldId id="314" r:id="rId7"/>
    <p:sldId id="274" r:id="rId8"/>
    <p:sldId id="319" r:id="rId9"/>
    <p:sldId id="318" r:id="rId10"/>
    <p:sldId id="335" r:id="rId11"/>
    <p:sldId id="339" r:id="rId12"/>
    <p:sldId id="304" r:id="rId13"/>
    <p:sldId id="325" r:id="rId14"/>
    <p:sldId id="338" r:id="rId15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hDP0ay30lEKnj6zfITBSY0dXo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BAD3B"/>
    <a:srgbClr val="DF7827"/>
    <a:srgbClr val="FDD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>
      <p:cViewPr varScale="1">
        <p:scale>
          <a:sx n="62" d="100"/>
          <a:sy n="62" d="100"/>
        </p:scale>
        <p:origin x="5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02DE1-0C07-42DE-8BA2-74334E44524E}" type="doc">
      <dgm:prSet loTypeId="urn:microsoft.com/office/officeart/2005/8/layout/radial6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F2DCC922-D0C8-464C-A797-5745548C0B85}">
      <dgm:prSet phldrT="[Texte]"/>
      <dgm:spPr>
        <a:solidFill>
          <a:srgbClr val="005024"/>
        </a:solidFill>
        <a:ln>
          <a:solidFill>
            <a:srgbClr val="00502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FFFFFF"/>
            </a:buClr>
            <a:buSzPts val="4000"/>
            <a:buFont typeface="Arial"/>
            <a:buNone/>
          </a:pPr>
          <a:r>
            <a:rPr lang="en-US" b="1" u="none" strike="noStrike" cap="none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NOUS COLLECTONS</a:t>
          </a:r>
          <a:endParaRPr lang="fr-FR" dirty="0">
            <a:solidFill>
              <a:schemeClr val="bg1"/>
            </a:solidFill>
          </a:endParaRPr>
        </a:p>
      </dgm:t>
    </dgm:pt>
    <dgm:pt modelId="{43BFA838-8145-4107-BE8E-F09918CE19D0}" type="parTrans" cxnId="{FF808F2D-5B0D-493C-979C-451ECEEEA740}">
      <dgm:prSet/>
      <dgm:spPr/>
      <dgm:t>
        <a:bodyPr/>
        <a:lstStyle/>
        <a:p>
          <a:endParaRPr lang="fr-FR"/>
        </a:p>
      </dgm:t>
    </dgm:pt>
    <dgm:pt modelId="{E7A607A5-71F1-41A1-880B-0856D641B358}" type="sibTrans" cxnId="{FF808F2D-5B0D-493C-979C-451ECEEEA740}">
      <dgm:prSet/>
      <dgm:spPr/>
      <dgm:t>
        <a:bodyPr/>
        <a:lstStyle/>
        <a:p>
          <a:endParaRPr lang="fr-FR"/>
        </a:p>
      </dgm:t>
    </dgm:pt>
    <dgm:pt modelId="{5B3CC144-96F9-4C95-94B6-EC197EB99EB6}">
      <dgm:prSet phldrT="[Texte]" custT="1"/>
      <dgm:spPr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25400" rIns="25400" bIns="25400" numCol="1" spcCol="1270" anchor="ctr" anchorCtr="0"/>
        <a:lstStyle/>
        <a:p>
          <a:pPr>
            <a:buClr>
              <a:srgbClr val="FFFFFF"/>
            </a:buClr>
            <a:buSzPts val="4000"/>
            <a:buFontTx/>
            <a:buChar char="-"/>
          </a:pPr>
          <a:r>
            <a:rPr lang="en-US" sz="2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Huiles</a:t>
          </a:r>
          <a:r>
            <a:rPr 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Alimentaires</a:t>
          </a:r>
          <a:r>
            <a:rPr 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 </a:t>
          </a:r>
          <a:r>
            <a:rPr lang="en-US" sz="2000" u="none" strike="noStrike" kern="1200" cap="none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Usagées</a:t>
          </a:r>
          <a:endParaRPr lang="fr-FR" sz="2000" u="none" strike="noStrike" kern="1200" cap="none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gm:t>
    </dgm:pt>
    <dgm:pt modelId="{2D2D6391-2E1F-42D6-A248-4BD429128B46}" type="parTrans" cxnId="{A107C930-E038-400B-BDF3-941012728E00}">
      <dgm:prSet/>
      <dgm:spPr/>
      <dgm:t>
        <a:bodyPr/>
        <a:lstStyle/>
        <a:p>
          <a:endParaRPr lang="fr-FR"/>
        </a:p>
      </dgm:t>
    </dgm:pt>
    <dgm:pt modelId="{4BD4165D-9376-402C-8C0D-3697A90C8ED4}" type="sibTrans" cxnId="{A107C930-E038-400B-BDF3-941012728E00}">
      <dgm:prSet/>
      <dgm:spPr>
        <a:solidFill>
          <a:srgbClr val="005024"/>
        </a:solidFill>
      </dgm:spPr>
      <dgm:t>
        <a:bodyPr/>
        <a:lstStyle/>
        <a:p>
          <a:endParaRPr lang="fr-FR"/>
        </a:p>
      </dgm:t>
    </dgm:pt>
    <dgm:pt modelId="{929DBCEC-85F4-4356-813B-F7836B7C086C}">
      <dgm:prSet phldrT="[Texte]"/>
      <dgm:spPr>
        <a:solidFill>
          <a:srgbClr val="FDD395"/>
        </a:solidFill>
        <a:ln>
          <a:solidFill>
            <a:srgbClr val="FDD39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FFFFFF"/>
            </a:buClr>
            <a:buSzPts val="4000"/>
            <a:buFontTx/>
            <a:buChar char="-"/>
          </a:pPr>
          <a:r>
            <a:rPr lang="en-US" u="none" strike="noStrike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Biodéchets</a:t>
          </a:r>
          <a:endParaRPr lang="fr-F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D7930-50C8-4D11-8BE0-0E64FB1E3C72}" type="parTrans" cxnId="{0BAEEE9D-E197-4307-92E1-4DD5F151D309}">
      <dgm:prSet/>
      <dgm:spPr/>
      <dgm:t>
        <a:bodyPr/>
        <a:lstStyle/>
        <a:p>
          <a:endParaRPr lang="fr-FR"/>
        </a:p>
      </dgm:t>
    </dgm:pt>
    <dgm:pt modelId="{7C8CF07C-E00A-4166-B7C7-B5EB60CBE343}" type="sibTrans" cxnId="{0BAEEE9D-E197-4307-92E1-4DD5F151D309}">
      <dgm:prSet/>
      <dgm:spPr>
        <a:solidFill>
          <a:srgbClr val="0050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FC137E59-5D6E-405E-8AAE-986154BB0C66}">
      <dgm:prSet phldrT="[Texte]" custT="1"/>
      <dgm:spPr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25400" rIns="25400" bIns="25400" numCol="1" spcCol="1270" anchor="ctr" anchorCtr="0"/>
        <a:lstStyle/>
        <a:p>
          <a:r>
            <a:rPr lang="en-US" sz="2200" u="none" strike="noStrike" kern="1200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Graisses</a:t>
          </a:r>
          <a:r>
            <a:rPr lang="en-US" sz="2200" u="none" strike="noStrike" kern="12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 </a:t>
          </a:r>
          <a:r>
            <a:rPr lang="en-US" sz="2200" u="none" strike="noStrike" kern="1200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animales</a:t>
          </a:r>
          <a:endParaRPr lang="fr-FR" sz="22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gm:t>
    </dgm:pt>
    <dgm:pt modelId="{897F2E5D-F092-4D50-944C-A4B4B173B89E}" type="parTrans" cxnId="{99766B02-78F7-42CE-BFAB-BA73D3B4F869}">
      <dgm:prSet/>
      <dgm:spPr/>
      <dgm:t>
        <a:bodyPr/>
        <a:lstStyle/>
        <a:p>
          <a:endParaRPr lang="fr-FR"/>
        </a:p>
      </dgm:t>
    </dgm:pt>
    <dgm:pt modelId="{949EF108-6F34-4083-A816-1C522A8FEAC0}" type="sibTrans" cxnId="{99766B02-78F7-42CE-BFAB-BA73D3B4F869}">
      <dgm:prSet/>
      <dgm:spPr>
        <a:solidFill>
          <a:srgbClr val="005024"/>
        </a:solidFill>
      </dgm:spPr>
      <dgm:t>
        <a:bodyPr/>
        <a:lstStyle/>
        <a:p>
          <a:endParaRPr lang="fr-FR"/>
        </a:p>
      </dgm:t>
    </dgm:pt>
    <dgm:pt modelId="{81033E0E-02CA-4C13-BB25-2598DDE1AED7}">
      <dgm:prSet phldrT="[Texte]" custT="1"/>
      <dgm:spPr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25400" rIns="25400" bIns="25400" numCol="1" spcCol="1270" anchor="ctr" anchorCtr="0"/>
        <a:lstStyle/>
        <a:p>
          <a:pPr>
            <a:buClr>
              <a:srgbClr val="FFFFFF"/>
            </a:buClr>
            <a:buSzPts val="4000"/>
            <a:buFontTx/>
            <a:buChar char="-"/>
          </a:pPr>
          <a:r>
            <a: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Marc de </a:t>
          </a:r>
          <a:r>
            <a:rPr lang="en-US" sz="20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café</a:t>
          </a:r>
          <a:endParaRPr lang="fr-FR" sz="20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gm:t>
    </dgm:pt>
    <dgm:pt modelId="{C8F64186-7211-43F7-82F3-0D418F11D2E2}" type="parTrans" cxnId="{56DA7E5D-9409-4D07-8ED5-E43CD2C2E620}">
      <dgm:prSet/>
      <dgm:spPr/>
      <dgm:t>
        <a:bodyPr/>
        <a:lstStyle/>
        <a:p>
          <a:endParaRPr lang="fr-FR"/>
        </a:p>
      </dgm:t>
    </dgm:pt>
    <dgm:pt modelId="{9C477701-2500-4246-8ECC-BD749A0EFB49}" type="sibTrans" cxnId="{56DA7E5D-9409-4D07-8ED5-E43CD2C2E620}">
      <dgm:prSet/>
      <dgm:spPr>
        <a:solidFill>
          <a:srgbClr val="005024"/>
        </a:solidFill>
      </dgm:spPr>
      <dgm:t>
        <a:bodyPr/>
        <a:lstStyle/>
        <a:p>
          <a:endParaRPr lang="fr-FR"/>
        </a:p>
      </dgm:t>
    </dgm:pt>
    <dgm:pt modelId="{90828CEC-7C47-48BF-AAC0-ECF099FDD34D}">
      <dgm:prSet phldrT="[Texte]"/>
      <dgm:spPr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F71FBFB-B0E8-4B71-8F39-B544DE14F07F}" type="parTrans" cxnId="{D1B65176-B38E-4F5E-AAF5-F11C5D21CB85}">
      <dgm:prSet/>
      <dgm:spPr/>
      <dgm:t>
        <a:bodyPr/>
        <a:lstStyle/>
        <a:p>
          <a:endParaRPr lang="fr-FR"/>
        </a:p>
      </dgm:t>
    </dgm:pt>
    <dgm:pt modelId="{CDDA9030-77CD-4B6E-83B6-F9D3D4363C27}" type="sibTrans" cxnId="{D1B65176-B38E-4F5E-AAF5-F11C5D21CB85}">
      <dgm:prSet/>
      <dgm:spPr/>
      <dgm:t>
        <a:bodyPr/>
        <a:lstStyle/>
        <a:p>
          <a:endParaRPr lang="fr-FR"/>
        </a:p>
      </dgm:t>
    </dgm:pt>
    <dgm:pt modelId="{8EBD78F7-4C4A-4CDF-98C4-0FE65ABF5505}">
      <dgm:prSet phldrT="[Texte]" custT="1"/>
      <dgm:spPr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25400" rIns="25400" bIns="25400" numCol="1" spcCol="1270" anchor="ctr" anchorCtr="0"/>
        <a:lstStyle/>
        <a:p>
          <a:pPr>
            <a:buClr>
              <a:srgbClr val="FFFFFF"/>
            </a:buClr>
            <a:buSzPts val="4000"/>
            <a:buFontTx/>
            <a:buChar char="-"/>
          </a:pPr>
          <a:r>
            <a:rPr lang="fr-FR" sz="20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Bacs à graisses</a:t>
          </a:r>
        </a:p>
      </dgm:t>
    </dgm:pt>
    <dgm:pt modelId="{C238C4EB-E095-4179-9CAF-AAC727281205}" type="parTrans" cxnId="{9E8AF1AF-0542-4729-A382-D8CB2CC5B111}">
      <dgm:prSet/>
      <dgm:spPr/>
      <dgm:t>
        <a:bodyPr/>
        <a:lstStyle/>
        <a:p>
          <a:endParaRPr lang="fr-FR"/>
        </a:p>
      </dgm:t>
    </dgm:pt>
    <dgm:pt modelId="{09FDA7E9-85B6-467E-AA24-74D83C720A43}" type="sibTrans" cxnId="{9E8AF1AF-0542-4729-A382-D8CB2CC5B111}">
      <dgm:prSet/>
      <dgm:spPr/>
      <dgm:t>
        <a:bodyPr/>
        <a:lstStyle/>
        <a:p>
          <a:endParaRPr lang="fr-FR"/>
        </a:p>
      </dgm:t>
    </dgm:pt>
    <dgm:pt modelId="{67816079-ECAC-48B6-BE81-185DB84FB9F0}" type="pres">
      <dgm:prSet presAssocID="{11502DE1-0C07-42DE-8BA2-74334E4452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E76F40-7074-48E9-9144-3731DF22CCC9}" type="pres">
      <dgm:prSet presAssocID="{F2DCC922-D0C8-464C-A797-5745548C0B85}" presName="centerShape" presStyleLbl="node0" presStyleIdx="0" presStyleCnt="1"/>
      <dgm:spPr/>
    </dgm:pt>
    <dgm:pt modelId="{6EFD3C08-2B8C-46FB-ACA4-F14B047CBE0F}" type="pres">
      <dgm:prSet presAssocID="{5B3CC144-96F9-4C95-94B6-EC197EB99EB6}" presName="node" presStyleLbl="node1" presStyleIdx="0" presStyleCnt="5">
        <dgm:presLayoutVars>
          <dgm:bulletEnabled val="1"/>
        </dgm:presLayoutVars>
      </dgm:prSet>
      <dgm:spPr>
        <a:xfrm>
          <a:off x="4585323" y="3277"/>
          <a:ext cx="1795363" cy="1795363"/>
        </a:xfrm>
        <a:prstGeom prst="ellipse">
          <a:avLst/>
        </a:prstGeom>
      </dgm:spPr>
    </dgm:pt>
    <dgm:pt modelId="{06E00BC1-3B8A-41A5-95C3-4F8E665E5032}" type="pres">
      <dgm:prSet presAssocID="{5B3CC144-96F9-4C95-94B6-EC197EB99EB6}" presName="dummy" presStyleCnt="0"/>
      <dgm:spPr/>
    </dgm:pt>
    <dgm:pt modelId="{55D1230D-DD77-4EBC-9955-49DF7D1EBBA2}" type="pres">
      <dgm:prSet presAssocID="{4BD4165D-9376-402C-8C0D-3697A90C8ED4}" presName="sibTrans" presStyleLbl="sibTrans2D1" presStyleIdx="0" presStyleCnt="5"/>
      <dgm:spPr/>
    </dgm:pt>
    <dgm:pt modelId="{488A9F4A-5F76-46D5-893B-99EB79BA368C}" type="pres">
      <dgm:prSet presAssocID="{929DBCEC-85F4-4356-813B-F7836B7C086C}" presName="node" presStyleLbl="node1" presStyleIdx="1" presStyleCnt="5">
        <dgm:presLayoutVars>
          <dgm:bulletEnabled val="1"/>
        </dgm:presLayoutVars>
      </dgm:prSet>
      <dgm:spPr/>
    </dgm:pt>
    <dgm:pt modelId="{B0B6766E-6289-43EE-8CBA-7085D0AE7FE1}" type="pres">
      <dgm:prSet presAssocID="{929DBCEC-85F4-4356-813B-F7836B7C086C}" presName="dummy" presStyleCnt="0"/>
      <dgm:spPr/>
    </dgm:pt>
    <dgm:pt modelId="{26D40C3D-75C8-48BF-B828-9E742C8C0F13}" type="pres">
      <dgm:prSet presAssocID="{7C8CF07C-E00A-4166-B7C7-B5EB60CBE343}" presName="sibTrans" presStyleLbl="sibTrans2D1" presStyleIdx="1" presStyleCnt="5"/>
      <dgm:spPr/>
    </dgm:pt>
    <dgm:pt modelId="{3E310024-EAC7-4542-BEAB-897C01858FFB}" type="pres">
      <dgm:prSet presAssocID="{FC137E59-5D6E-405E-8AAE-986154BB0C66}" presName="node" presStyleLbl="node1" presStyleIdx="2" presStyleCnt="5">
        <dgm:presLayoutVars>
          <dgm:bulletEnabled val="1"/>
        </dgm:presLayoutVars>
      </dgm:prSet>
      <dgm:spPr>
        <a:xfrm>
          <a:off x="4585323" y="5441470"/>
          <a:ext cx="1795363" cy="1795363"/>
        </a:xfrm>
        <a:prstGeom prst="ellipse">
          <a:avLst/>
        </a:prstGeom>
      </dgm:spPr>
    </dgm:pt>
    <dgm:pt modelId="{6A544643-500B-43E7-9A1F-64B9805DA3A6}" type="pres">
      <dgm:prSet presAssocID="{FC137E59-5D6E-405E-8AAE-986154BB0C66}" presName="dummy" presStyleCnt="0"/>
      <dgm:spPr/>
    </dgm:pt>
    <dgm:pt modelId="{8A4620B0-FEAF-4445-B69C-CDC66AA3E58B}" type="pres">
      <dgm:prSet presAssocID="{949EF108-6F34-4083-A816-1C522A8FEAC0}" presName="sibTrans" presStyleLbl="sibTrans2D1" presStyleIdx="2" presStyleCnt="5"/>
      <dgm:spPr/>
    </dgm:pt>
    <dgm:pt modelId="{301C61C9-E66B-4F9C-9498-05A48F292AF9}" type="pres">
      <dgm:prSet presAssocID="{81033E0E-02CA-4C13-BB25-2598DDE1AED7}" presName="node" presStyleLbl="node1" presStyleIdx="3" presStyleCnt="5">
        <dgm:presLayoutVars>
          <dgm:bulletEnabled val="1"/>
        </dgm:presLayoutVars>
      </dgm:prSet>
      <dgm:spPr>
        <a:xfrm>
          <a:off x="1866227" y="2722373"/>
          <a:ext cx="1795363" cy="1795363"/>
        </a:xfrm>
        <a:prstGeom prst="ellipse">
          <a:avLst/>
        </a:prstGeom>
      </dgm:spPr>
    </dgm:pt>
    <dgm:pt modelId="{43ABDAFD-064E-43D4-837C-8F69FC8A1924}" type="pres">
      <dgm:prSet presAssocID="{81033E0E-02CA-4C13-BB25-2598DDE1AED7}" presName="dummy" presStyleCnt="0"/>
      <dgm:spPr/>
    </dgm:pt>
    <dgm:pt modelId="{367F040C-52A4-4181-A3BC-603B5D425979}" type="pres">
      <dgm:prSet presAssocID="{9C477701-2500-4246-8ECC-BD749A0EFB49}" presName="sibTrans" presStyleLbl="sibTrans2D1" presStyleIdx="3" presStyleCnt="5"/>
      <dgm:spPr/>
    </dgm:pt>
    <dgm:pt modelId="{2BBFC6C6-BEF9-4CD8-81A8-CE8E95CE355B}" type="pres">
      <dgm:prSet presAssocID="{8EBD78F7-4C4A-4CDF-98C4-0FE65ABF5505}" presName="node" presStyleLbl="node1" presStyleIdx="4" presStyleCnt="5">
        <dgm:presLayoutVars>
          <dgm:bulletEnabled val="1"/>
        </dgm:presLayoutVars>
      </dgm:prSet>
      <dgm:spPr/>
    </dgm:pt>
    <dgm:pt modelId="{325ECDEA-ADFF-4211-869D-1565484FA540}" type="pres">
      <dgm:prSet presAssocID="{8EBD78F7-4C4A-4CDF-98C4-0FE65ABF5505}" presName="dummy" presStyleCnt="0"/>
      <dgm:spPr/>
    </dgm:pt>
    <dgm:pt modelId="{20711F16-BF25-4001-9305-9AE6F001850F}" type="pres">
      <dgm:prSet presAssocID="{09FDA7E9-85B6-467E-AA24-74D83C720A43}" presName="sibTrans" presStyleLbl="sibTrans2D1" presStyleIdx="4" presStyleCnt="5"/>
      <dgm:spPr/>
    </dgm:pt>
  </dgm:ptLst>
  <dgm:cxnLst>
    <dgm:cxn modelId="{99766B02-78F7-42CE-BFAB-BA73D3B4F869}" srcId="{F2DCC922-D0C8-464C-A797-5745548C0B85}" destId="{FC137E59-5D6E-405E-8AAE-986154BB0C66}" srcOrd="2" destOrd="0" parTransId="{897F2E5D-F092-4D50-944C-A4B4B173B89E}" sibTransId="{949EF108-6F34-4083-A816-1C522A8FEAC0}"/>
    <dgm:cxn modelId="{F3B7D70D-9265-4026-844E-FC8B5618B9C6}" type="presOf" srcId="{81033E0E-02CA-4C13-BB25-2598DDE1AED7}" destId="{301C61C9-E66B-4F9C-9498-05A48F292AF9}" srcOrd="0" destOrd="0" presId="urn:microsoft.com/office/officeart/2005/8/layout/radial6"/>
    <dgm:cxn modelId="{977DD610-6BD9-46B1-8529-5BE48177930E}" type="presOf" srcId="{949EF108-6F34-4083-A816-1C522A8FEAC0}" destId="{8A4620B0-FEAF-4445-B69C-CDC66AA3E58B}" srcOrd="0" destOrd="0" presId="urn:microsoft.com/office/officeart/2005/8/layout/radial6"/>
    <dgm:cxn modelId="{17FA2128-B22C-4FBD-8FBD-F9BDB2583F89}" type="presOf" srcId="{5B3CC144-96F9-4C95-94B6-EC197EB99EB6}" destId="{6EFD3C08-2B8C-46FB-ACA4-F14B047CBE0F}" srcOrd="0" destOrd="0" presId="urn:microsoft.com/office/officeart/2005/8/layout/radial6"/>
    <dgm:cxn modelId="{FF808F2D-5B0D-493C-979C-451ECEEEA740}" srcId="{11502DE1-0C07-42DE-8BA2-74334E44524E}" destId="{F2DCC922-D0C8-464C-A797-5745548C0B85}" srcOrd="0" destOrd="0" parTransId="{43BFA838-8145-4107-BE8E-F09918CE19D0}" sibTransId="{E7A607A5-71F1-41A1-880B-0856D641B358}"/>
    <dgm:cxn modelId="{02A7E82D-E7E1-49AF-B4E8-0E318430E580}" type="presOf" srcId="{8EBD78F7-4C4A-4CDF-98C4-0FE65ABF5505}" destId="{2BBFC6C6-BEF9-4CD8-81A8-CE8E95CE355B}" srcOrd="0" destOrd="0" presId="urn:microsoft.com/office/officeart/2005/8/layout/radial6"/>
    <dgm:cxn modelId="{A107C930-E038-400B-BDF3-941012728E00}" srcId="{F2DCC922-D0C8-464C-A797-5745548C0B85}" destId="{5B3CC144-96F9-4C95-94B6-EC197EB99EB6}" srcOrd="0" destOrd="0" parTransId="{2D2D6391-2E1F-42D6-A248-4BD429128B46}" sibTransId="{4BD4165D-9376-402C-8C0D-3697A90C8ED4}"/>
    <dgm:cxn modelId="{D5D3F93C-42D7-4FC4-B64E-BC56322BA48D}" type="presOf" srcId="{7C8CF07C-E00A-4166-B7C7-B5EB60CBE343}" destId="{26D40C3D-75C8-48BF-B828-9E742C8C0F13}" srcOrd="0" destOrd="0" presId="urn:microsoft.com/office/officeart/2005/8/layout/radial6"/>
    <dgm:cxn modelId="{E8EEE45B-9769-4567-BD87-B67E9EA316DB}" type="presOf" srcId="{FC137E59-5D6E-405E-8AAE-986154BB0C66}" destId="{3E310024-EAC7-4542-BEAB-897C01858FFB}" srcOrd="0" destOrd="0" presId="urn:microsoft.com/office/officeart/2005/8/layout/radial6"/>
    <dgm:cxn modelId="{56DA7E5D-9409-4D07-8ED5-E43CD2C2E620}" srcId="{F2DCC922-D0C8-464C-A797-5745548C0B85}" destId="{81033E0E-02CA-4C13-BB25-2598DDE1AED7}" srcOrd="3" destOrd="0" parTransId="{C8F64186-7211-43F7-82F3-0D418F11D2E2}" sibTransId="{9C477701-2500-4246-8ECC-BD749A0EFB49}"/>
    <dgm:cxn modelId="{D1B65176-B38E-4F5E-AAF5-F11C5D21CB85}" srcId="{11502DE1-0C07-42DE-8BA2-74334E44524E}" destId="{90828CEC-7C47-48BF-AAC0-ECF099FDD34D}" srcOrd="1" destOrd="0" parTransId="{0F71FBFB-B0E8-4B71-8F39-B544DE14F07F}" sibTransId="{CDDA9030-77CD-4B6E-83B6-F9D3D4363C27}"/>
    <dgm:cxn modelId="{4CC4497F-F32F-46B7-BB6F-FE81CF68EE4B}" type="presOf" srcId="{9C477701-2500-4246-8ECC-BD749A0EFB49}" destId="{367F040C-52A4-4181-A3BC-603B5D425979}" srcOrd="0" destOrd="0" presId="urn:microsoft.com/office/officeart/2005/8/layout/radial6"/>
    <dgm:cxn modelId="{1DD81184-2D8A-4531-B871-D70BD4CC0E8E}" type="presOf" srcId="{4BD4165D-9376-402C-8C0D-3697A90C8ED4}" destId="{55D1230D-DD77-4EBC-9955-49DF7D1EBBA2}" srcOrd="0" destOrd="0" presId="urn:microsoft.com/office/officeart/2005/8/layout/radial6"/>
    <dgm:cxn modelId="{0BAEEE9D-E197-4307-92E1-4DD5F151D309}" srcId="{F2DCC922-D0C8-464C-A797-5745548C0B85}" destId="{929DBCEC-85F4-4356-813B-F7836B7C086C}" srcOrd="1" destOrd="0" parTransId="{D7DD7930-50C8-4D11-8BE0-0E64FB1E3C72}" sibTransId="{7C8CF07C-E00A-4166-B7C7-B5EB60CBE343}"/>
    <dgm:cxn modelId="{9A7931A5-C858-4B16-A352-D4B32EE3B4EC}" type="presOf" srcId="{F2DCC922-D0C8-464C-A797-5745548C0B85}" destId="{7BE76F40-7074-48E9-9144-3731DF22CCC9}" srcOrd="0" destOrd="0" presId="urn:microsoft.com/office/officeart/2005/8/layout/radial6"/>
    <dgm:cxn modelId="{ACDC7CAF-CF8D-4D02-BC57-AE0BA729855B}" type="presOf" srcId="{11502DE1-0C07-42DE-8BA2-74334E44524E}" destId="{67816079-ECAC-48B6-BE81-185DB84FB9F0}" srcOrd="0" destOrd="0" presId="urn:microsoft.com/office/officeart/2005/8/layout/radial6"/>
    <dgm:cxn modelId="{9E8AF1AF-0542-4729-A382-D8CB2CC5B111}" srcId="{F2DCC922-D0C8-464C-A797-5745548C0B85}" destId="{8EBD78F7-4C4A-4CDF-98C4-0FE65ABF5505}" srcOrd="4" destOrd="0" parTransId="{C238C4EB-E095-4179-9CAF-AAC727281205}" sibTransId="{09FDA7E9-85B6-467E-AA24-74D83C720A43}"/>
    <dgm:cxn modelId="{A1CDEFC0-518F-4DF5-990C-0FD23E587675}" type="presOf" srcId="{09FDA7E9-85B6-467E-AA24-74D83C720A43}" destId="{20711F16-BF25-4001-9305-9AE6F001850F}" srcOrd="0" destOrd="0" presId="urn:microsoft.com/office/officeart/2005/8/layout/radial6"/>
    <dgm:cxn modelId="{897ABFDA-94D7-4558-AE52-8A7366F1DE0C}" type="presOf" srcId="{929DBCEC-85F4-4356-813B-F7836B7C086C}" destId="{488A9F4A-5F76-46D5-893B-99EB79BA368C}" srcOrd="0" destOrd="0" presId="urn:microsoft.com/office/officeart/2005/8/layout/radial6"/>
    <dgm:cxn modelId="{FCC7F4CD-9C55-4043-8D26-ED6A67533E13}" type="presParOf" srcId="{67816079-ECAC-48B6-BE81-185DB84FB9F0}" destId="{7BE76F40-7074-48E9-9144-3731DF22CCC9}" srcOrd="0" destOrd="0" presId="urn:microsoft.com/office/officeart/2005/8/layout/radial6"/>
    <dgm:cxn modelId="{AE241A4E-9DCA-48C0-9BCF-12008C06AA61}" type="presParOf" srcId="{67816079-ECAC-48B6-BE81-185DB84FB9F0}" destId="{6EFD3C08-2B8C-46FB-ACA4-F14B047CBE0F}" srcOrd="1" destOrd="0" presId="urn:microsoft.com/office/officeart/2005/8/layout/radial6"/>
    <dgm:cxn modelId="{6175A236-BA89-43AD-9B98-77813A8DE4A9}" type="presParOf" srcId="{67816079-ECAC-48B6-BE81-185DB84FB9F0}" destId="{06E00BC1-3B8A-41A5-95C3-4F8E665E5032}" srcOrd="2" destOrd="0" presId="urn:microsoft.com/office/officeart/2005/8/layout/radial6"/>
    <dgm:cxn modelId="{A921A43A-B4EA-408E-98C1-B767BE39EA1C}" type="presParOf" srcId="{67816079-ECAC-48B6-BE81-185DB84FB9F0}" destId="{55D1230D-DD77-4EBC-9955-49DF7D1EBBA2}" srcOrd="3" destOrd="0" presId="urn:microsoft.com/office/officeart/2005/8/layout/radial6"/>
    <dgm:cxn modelId="{7251D0B6-5851-442A-8D4B-633B1D09EF8D}" type="presParOf" srcId="{67816079-ECAC-48B6-BE81-185DB84FB9F0}" destId="{488A9F4A-5F76-46D5-893B-99EB79BA368C}" srcOrd="4" destOrd="0" presId="urn:microsoft.com/office/officeart/2005/8/layout/radial6"/>
    <dgm:cxn modelId="{A84BCFCB-FFDF-4270-A461-2240BB448385}" type="presParOf" srcId="{67816079-ECAC-48B6-BE81-185DB84FB9F0}" destId="{B0B6766E-6289-43EE-8CBA-7085D0AE7FE1}" srcOrd="5" destOrd="0" presId="urn:microsoft.com/office/officeart/2005/8/layout/radial6"/>
    <dgm:cxn modelId="{181A7A14-D6D9-4CBA-9668-F668F20A64EE}" type="presParOf" srcId="{67816079-ECAC-48B6-BE81-185DB84FB9F0}" destId="{26D40C3D-75C8-48BF-B828-9E742C8C0F13}" srcOrd="6" destOrd="0" presId="urn:microsoft.com/office/officeart/2005/8/layout/radial6"/>
    <dgm:cxn modelId="{73777AFC-B819-4F0A-97DB-1B7C0A8703C3}" type="presParOf" srcId="{67816079-ECAC-48B6-BE81-185DB84FB9F0}" destId="{3E310024-EAC7-4542-BEAB-897C01858FFB}" srcOrd="7" destOrd="0" presId="urn:microsoft.com/office/officeart/2005/8/layout/radial6"/>
    <dgm:cxn modelId="{C769BF18-F2CC-48B4-AC88-BDC826EB8D75}" type="presParOf" srcId="{67816079-ECAC-48B6-BE81-185DB84FB9F0}" destId="{6A544643-500B-43E7-9A1F-64B9805DA3A6}" srcOrd="8" destOrd="0" presId="urn:microsoft.com/office/officeart/2005/8/layout/radial6"/>
    <dgm:cxn modelId="{12B80C64-2885-41CC-BD0F-52883BA323CF}" type="presParOf" srcId="{67816079-ECAC-48B6-BE81-185DB84FB9F0}" destId="{8A4620B0-FEAF-4445-B69C-CDC66AA3E58B}" srcOrd="9" destOrd="0" presId="urn:microsoft.com/office/officeart/2005/8/layout/radial6"/>
    <dgm:cxn modelId="{C4035C3E-6F50-4418-8F3D-45D860AC9E2A}" type="presParOf" srcId="{67816079-ECAC-48B6-BE81-185DB84FB9F0}" destId="{301C61C9-E66B-4F9C-9498-05A48F292AF9}" srcOrd="10" destOrd="0" presId="urn:microsoft.com/office/officeart/2005/8/layout/radial6"/>
    <dgm:cxn modelId="{03C54437-3EF5-4E13-9720-A5749DECC979}" type="presParOf" srcId="{67816079-ECAC-48B6-BE81-185DB84FB9F0}" destId="{43ABDAFD-064E-43D4-837C-8F69FC8A1924}" srcOrd="11" destOrd="0" presId="urn:microsoft.com/office/officeart/2005/8/layout/radial6"/>
    <dgm:cxn modelId="{9F9AF934-3F61-4E54-9168-02FFB102BD5A}" type="presParOf" srcId="{67816079-ECAC-48B6-BE81-185DB84FB9F0}" destId="{367F040C-52A4-4181-A3BC-603B5D425979}" srcOrd="12" destOrd="0" presId="urn:microsoft.com/office/officeart/2005/8/layout/radial6"/>
    <dgm:cxn modelId="{270B069B-5AC4-4850-B7AE-B4DADCACCD24}" type="presParOf" srcId="{67816079-ECAC-48B6-BE81-185DB84FB9F0}" destId="{2BBFC6C6-BEF9-4CD8-81A8-CE8E95CE355B}" srcOrd="13" destOrd="0" presId="urn:microsoft.com/office/officeart/2005/8/layout/radial6"/>
    <dgm:cxn modelId="{8B8EE1EF-38EC-4489-8C3D-2B7AFB2B9076}" type="presParOf" srcId="{67816079-ECAC-48B6-BE81-185DB84FB9F0}" destId="{325ECDEA-ADFF-4211-869D-1565484FA540}" srcOrd="14" destOrd="0" presId="urn:microsoft.com/office/officeart/2005/8/layout/radial6"/>
    <dgm:cxn modelId="{00FF8109-65A1-42F2-865D-3BB7EF1C6614}" type="presParOf" srcId="{67816079-ECAC-48B6-BE81-185DB84FB9F0}" destId="{20711F16-BF25-4001-9305-9AE6F001850F}" srcOrd="15" destOrd="0" presId="urn:microsoft.com/office/officeart/2005/8/layout/radial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BCCBE-C796-4EA1-B53D-42348932DA5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19E45FAC-AD76-4197-BAF7-B5A0ADED1FBF}">
      <dgm:prSet phldrT="[Texte]" custT="1"/>
      <dgm:spPr/>
      <dgm:t>
        <a:bodyPr/>
        <a:lstStyle/>
        <a:p>
          <a:r>
            <a: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Aldhabi" panose="020B0604020202020204" pitchFamily="2" charset="-78"/>
            </a:rPr>
            <a:t>2200 établissements collectés</a:t>
          </a:r>
        </a:p>
      </dgm:t>
    </dgm:pt>
    <dgm:pt modelId="{58D37910-687D-4F1A-BE7E-2A15ADC334DB}" type="parTrans" cxnId="{AA9CD4CA-EEF2-407C-97DA-B4FAAC5C2F5F}">
      <dgm:prSet/>
      <dgm:spPr/>
      <dgm:t>
        <a:bodyPr/>
        <a:lstStyle/>
        <a:p>
          <a:endParaRPr lang="fr-FR"/>
        </a:p>
      </dgm:t>
    </dgm:pt>
    <dgm:pt modelId="{BB8F1A82-3807-4B8D-9878-359B9AF67326}" type="sibTrans" cxnId="{AA9CD4CA-EEF2-407C-97DA-B4FAAC5C2F5F}">
      <dgm:prSet/>
      <dgm:spPr/>
      <dgm:t>
        <a:bodyPr/>
        <a:lstStyle/>
        <a:p>
          <a:endParaRPr lang="fr-FR"/>
        </a:p>
      </dgm:t>
    </dgm:pt>
    <dgm:pt modelId="{4805E4A1-CA8A-4C45-A715-550F78E49B24}">
      <dgm:prSet phldrT="[Texte]"/>
      <dgm:spPr/>
      <dgm:t>
        <a:bodyPr/>
        <a:lstStyle/>
        <a:p>
          <a:r>
            <a: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rPr>
            <a:t>3000 tonnes de déchets traités</a:t>
          </a:r>
        </a:p>
      </dgm:t>
    </dgm:pt>
    <dgm:pt modelId="{C2040C26-9A5E-419D-8926-BCA8DC0A08BA}" type="parTrans" cxnId="{0F364585-F44E-4368-ADCA-3A6F4DF154F9}">
      <dgm:prSet/>
      <dgm:spPr/>
      <dgm:t>
        <a:bodyPr/>
        <a:lstStyle/>
        <a:p>
          <a:endParaRPr lang="fr-FR"/>
        </a:p>
      </dgm:t>
    </dgm:pt>
    <dgm:pt modelId="{72B3622B-4B93-4583-BDE6-D7FA0539358B}" type="sibTrans" cxnId="{0F364585-F44E-4368-ADCA-3A6F4DF154F9}">
      <dgm:prSet/>
      <dgm:spPr/>
      <dgm:t>
        <a:bodyPr/>
        <a:lstStyle/>
        <a:p>
          <a:endParaRPr lang="fr-FR"/>
        </a:p>
      </dgm:t>
    </dgm:pt>
    <dgm:pt modelId="{5AB20C62-551E-435A-AF13-1AD45BD11302}">
      <dgm:prSet phldrT="[Texte]"/>
      <dgm:spPr/>
      <dgm:t>
        <a:bodyPr/>
        <a:lstStyle/>
        <a:p>
          <a:r>
            <a: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2021</a:t>
          </a:r>
        </a:p>
      </dgm:t>
    </dgm:pt>
    <dgm:pt modelId="{3C1A02D3-2136-4FCF-A266-3F2708BFE3CC}" type="parTrans" cxnId="{9C54ADDE-8595-4020-87F4-7AD6D6568EE7}">
      <dgm:prSet/>
      <dgm:spPr/>
      <dgm:t>
        <a:bodyPr/>
        <a:lstStyle/>
        <a:p>
          <a:endParaRPr lang="fr-FR"/>
        </a:p>
      </dgm:t>
    </dgm:pt>
    <dgm:pt modelId="{C29EBB5C-A311-4C10-99B1-16D5B9A89A0E}" type="sibTrans" cxnId="{9C54ADDE-8595-4020-87F4-7AD6D6568EE7}">
      <dgm:prSet/>
      <dgm:spPr/>
      <dgm:t>
        <a:bodyPr/>
        <a:lstStyle/>
        <a:p>
          <a:endParaRPr lang="fr-FR"/>
        </a:p>
      </dgm:t>
    </dgm:pt>
    <dgm:pt modelId="{E011C4E6-9665-45BC-8944-1A0DE703F2D9}" type="pres">
      <dgm:prSet presAssocID="{3E9BCCBE-C796-4EA1-B53D-42348932DA54}" presName="Name0" presStyleCnt="0">
        <dgm:presLayoutVars>
          <dgm:chMax val="1"/>
          <dgm:chPref val="1"/>
        </dgm:presLayoutVars>
      </dgm:prSet>
      <dgm:spPr/>
    </dgm:pt>
    <dgm:pt modelId="{C020B723-CB04-428A-BD2B-F1F411943455}" type="pres">
      <dgm:prSet presAssocID="{19E45FAC-AD76-4197-BAF7-B5A0ADED1FBF}" presName="Parent" presStyleLbl="node0" presStyleIdx="0" presStyleCnt="1" custScaleX="112865" custLinFactNeighborX="31973" custLinFactNeighborY="32453">
        <dgm:presLayoutVars>
          <dgm:chMax val="5"/>
          <dgm:chPref val="5"/>
        </dgm:presLayoutVars>
      </dgm:prSet>
      <dgm:spPr/>
    </dgm:pt>
    <dgm:pt modelId="{0DF468C8-AD31-4A0C-A677-64A9D8582BEC}" type="pres">
      <dgm:prSet presAssocID="{19E45FAC-AD76-4197-BAF7-B5A0ADED1FBF}" presName="Accent1" presStyleLbl="node1" presStyleIdx="0" presStyleCnt="13" custLinFactY="100000" custLinFactNeighborX="39292" custLinFactNeighborY="121914"/>
      <dgm:spPr/>
    </dgm:pt>
    <dgm:pt modelId="{60372E25-AE69-4273-B681-2FB7215B20C1}" type="pres">
      <dgm:prSet presAssocID="{19E45FAC-AD76-4197-BAF7-B5A0ADED1FBF}" presName="Accent2" presStyleLbl="node1" presStyleIdx="1" presStyleCnt="13" custLinFactY="106177" custLinFactNeighborX="54264" custLinFactNeighborY="200000"/>
      <dgm:spPr/>
    </dgm:pt>
    <dgm:pt modelId="{E7730DAA-B800-449F-9A69-7C238238C186}" type="pres">
      <dgm:prSet presAssocID="{19E45FAC-AD76-4197-BAF7-B5A0ADED1FBF}" presName="Accent3" presStyleLbl="node1" presStyleIdx="2" presStyleCnt="13" custLinFactY="106177" custLinFactNeighborX="54264" custLinFactNeighborY="200000"/>
      <dgm:spPr/>
    </dgm:pt>
    <dgm:pt modelId="{E558838E-F15C-4A74-B065-53A849A0CDA0}" type="pres">
      <dgm:prSet presAssocID="{19E45FAC-AD76-4197-BAF7-B5A0ADED1FBF}" presName="Accent4" presStyleLbl="node1" presStyleIdx="3" presStyleCnt="13" custLinFactY="100000" custLinFactNeighborX="39292" custLinFactNeighborY="121914"/>
      <dgm:spPr/>
    </dgm:pt>
    <dgm:pt modelId="{B2AAF62B-7491-49FC-9948-103A1E67ABAF}" type="pres">
      <dgm:prSet presAssocID="{19E45FAC-AD76-4197-BAF7-B5A0ADED1FBF}" presName="Accent5" presStyleLbl="node1" presStyleIdx="4" presStyleCnt="13" custLinFactY="106177" custLinFactNeighborX="54264" custLinFactNeighborY="200000"/>
      <dgm:spPr/>
    </dgm:pt>
    <dgm:pt modelId="{A2B9DC5B-7C09-4B94-8F92-85DD7FB4AB31}" type="pres">
      <dgm:prSet presAssocID="{19E45FAC-AD76-4197-BAF7-B5A0ADED1FBF}" presName="Accent6" presStyleLbl="node1" presStyleIdx="5" presStyleCnt="13" custLinFactY="106177" custLinFactNeighborX="54264" custLinFactNeighborY="200000"/>
      <dgm:spPr/>
    </dgm:pt>
    <dgm:pt modelId="{744A5F89-3B25-4ADD-BC5C-0CC0ABDE2FB9}" type="pres">
      <dgm:prSet presAssocID="{4805E4A1-CA8A-4C45-A715-550F78E49B24}" presName="Child1" presStyleLbl="node1" presStyleIdx="6" presStyleCnt="13" custScaleX="237974" custScaleY="198176" custLinFactNeighborX="10749" custLinFactNeighborY="60725">
        <dgm:presLayoutVars>
          <dgm:chMax val="0"/>
          <dgm:chPref val="0"/>
        </dgm:presLayoutVars>
      </dgm:prSet>
      <dgm:spPr/>
    </dgm:pt>
    <dgm:pt modelId="{27F2E5D5-28F2-41D2-8670-AA385C58F379}" type="pres">
      <dgm:prSet presAssocID="{4805E4A1-CA8A-4C45-A715-550F78E49B24}" presName="Accent7" presStyleCnt="0"/>
      <dgm:spPr/>
    </dgm:pt>
    <dgm:pt modelId="{6D198FB2-C9A1-475A-B90A-166811848711}" type="pres">
      <dgm:prSet presAssocID="{4805E4A1-CA8A-4C45-A715-550F78E49B24}" presName="AccentHold1" presStyleLbl="node1" presStyleIdx="7" presStyleCnt="13" custLinFactY="100000" custLinFactNeighborX="39292" custLinFactNeighborY="121914"/>
      <dgm:spPr/>
    </dgm:pt>
    <dgm:pt modelId="{0513D46F-BB61-495D-ACE5-9F156D9942AC}" type="pres">
      <dgm:prSet presAssocID="{4805E4A1-CA8A-4C45-A715-550F78E49B24}" presName="Accent8" presStyleCnt="0"/>
      <dgm:spPr/>
    </dgm:pt>
    <dgm:pt modelId="{CDDEDBF8-833A-478F-983D-AB77831DC2AA}" type="pres">
      <dgm:prSet presAssocID="{4805E4A1-CA8A-4C45-A715-550F78E49B24}" presName="AccentHold2" presStyleLbl="node1" presStyleIdx="8" presStyleCnt="13" custLinFactY="22755" custLinFactNeighborX="21735" custLinFactNeighborY="100000"/>
      <dgm:spPr/>
    </dgm:pt>
    <dgm:pt modelId="{5DA88E07-3754-41EE-9655-799DE507970F}" type="pres">
      <dgm:prSet presAssocID="{5AB20C62-551E-435A-AF13-1AD45BD11302}" presName="Child2" presStyleLbl="node1" presStyleIdx="9" presStyleCnt="13" custScaleX="158261" custScaleY="143295" custLinFactNeighborX="-33186" custLinFactNeighborY="-79122">
        <dgm:presLayoutVars>
          <dgm:chMax val="0"/>
          <dgm:chPref val="0"/>
        </dgm:presLayoutVars>
      </dgm:prSet>
      <dgm:spPr/>
    </dgm:pt>
    <dgm:pt modelId="{C5D60DB4-AD8E-4BD3-B4A9-F448619CCC27}" type="pres">
      <dgm:prSet presAssocID="{5AB20C62-551E-435A-AF13-1AD45BD11302}" presName="Accent9" presStyleCnt="0"/>
      <dgm:spPr/>
    </dgm:pt>
    <dgm:pt modelId="{6713E38E-A40D-4651-876A-486915FAE0C7}" type="pres">
      <dgm:prSet presAssocID="{5AB20C62-551E-435A-AF13-1AD45BD11302}" presName="AccentHold1" presStyleLbl="node1" presStyleIdx="10" presStyleCnt="13" custLinFactY="100000" custLinFactNeighborX="39292" custLinFactNeighborY="121914"/>
      <dgm:spPr/>
    </dgm:pt>
    <dgm:pt modelId="{6A4949B5-6E68-4D58-ABCC-DA2AEBCEC7E9}" type="pres">
      <dgm:prSet presAssocID="{5AB20C62-551E-435A-AF13-1AD45BD11302}" presName="Accent10" presStyleCnt="0"/>
      <dgm:spPr/>
    </dgm:pt>
    <dgm:pt modelId="{314E06DB-1878-4B0A-BB24-61780974DEDC}" type="pres">
      <dgm:prSet presAssocID="{5AB20C62-551E-435A-AF13-1AD45BD11302}" presName="AccentHold2" presStyleLbl="node1" presStyleIdx="11" presStyleCnt="13" custLinFactY="106177" custLinFactNeighborX="54264" custLinFactNeighborY="200000"/>
      <dgm:spPr/>
    </dgm:pt>
    <dgm:pt modelId="{1790374E-81BF-414C-A2FF-B45D25F9D446}" type="pres">
      <dgm:prSet presAssocID="{5AB20C62-551E-435A-AF13-1AD45BD11302}" presName="Accent11" presStyleCnt="0"/>
      <dgm:spPr/>
    </dgm:pt>
    <dgm:pt modelId="{F4615C7E-730B-4FA3-AEE3-0EBBE341F991}" type="pres">
      <dgm:prSet presAssocID="{5AB20C62-551E-435A-AF13-1AD45BD11302}" presName="AccentHold3" presStyleLbl="node1" presStyleIdx="12" presStyleCnt="13" custLinFactY="106177" custLinFactNeighborX="54264" custLinFactNeighborY="200000"/>
      <dgm:spPr/>
    </dgm:pt>
  </dgm:ptLst>
  <dgm:cxnLst>
    <dgm:cxn modelId="{BEA0BB01-A57A-4CAB-85A7-E849C244FD45}" type="presOf" srcId="{5AB20C62-551E-435A-AF13-1AD45BD11302}" destId="{5DA88E07-3754-41EE-9655-799DE507970F}" srcOrd="0" destOrd="0" presId="urn:microsoft.com/office/officeart/2009/3/layout/CircleRelationship"/>
    <dgm:cxn modelId="{1F97774C-1366-445E-AF34-179D99F9EE99}" type="presOf" srcId="{4805E4A1-CA8A-4C45-A715-550F78E49B24}" destId="{744A5F89-3B25-4ADD-BC5C-0CC0ABDE2FB9}" srcOrd="0" destOrd="0" presId="urn:microsoft.com/office/officeart/2009/3/layout/CircleRelationship"/>
    <dgm:cxn modelId="{0F364585-F44E-4368-ADCA-3A6F4DF154F9}" srcId="{19E45FAC-AD76-4197-BAF7-B5A0ADED1FBF}" destId="{4805E4A1-CA8A-4C45-A715-550F78E49B24}" srcOrd="0" destOrd="0" parTransId="{C2040C26-9A5E-419D-8926-BCA8DC0A08BA}" sibTransId="{72B3622B-4B93-4583-BDE6-D7FA0539358B}"/>
    <dgm:cxn modelId="{F3CD4BA2-7292-4729-BFAE-F1C203A8474E}" type="presOf" srcId="{3E9BCCBE-C796-4EA1-B53D-42348932DA54}" destId="{E011C4E6-9665-45BC-8944-1A0DE703F2D9}" srcOrd="0" destOrd="0" presId="urn:microsoft.com/office/officeart/2009/3/layout/CircleRelationship"/>
    <dgm:cxn modelId="{AA9CD4CA-EEF2-407C-97DA-B4FAAC5C2F5F}" srcId="{3E9BCCBE-C796-4EA1-B53D-42348932DA54}" destId="{19E45FAC-AD76-4197-BAF7-B5A0ADED1FBF}" srcOrd="0" destOrd="0" parTransId="{58D37910-687D-4F1A-BE7E-2A15ADC334DB}" sibTransId="{BB8F1A82-3807-4B8D-9878-359B9AF67326}"/>
    <dgm:cxn modelId="{9C54ADDE-8595-4020-87F4-7AD6D6568EE7}" srcId="{19E45FAC-AD76-4197-BAF7-B5A0ADED1FBF}" destId="{5AB20C62-551E-435A-AF13-1AD45BD11302}" srcOrd="1" destOrd="0" parTransId="{3C1A02D3-2136-4FCF-A266-3F2708BFE3CC}" sibTransId="{C29EBB5C-A311-4C10-99B1-16D5B9A89A0E}"/>
    <dgm:cxn modelId="{11E4E1F0-4DC7-484E-B974-0948A9BF4D2B}" type="presOf" srcId="{19E45FAC-AD76-4197-BAF7-B5A0ADED1FBF}" destId="{C020B723-CB04-428A-BD2B-F1F411943455}" srcOrd="0" destOrd="0" presId="urn:microsoft.com/office/officeart/2009/3/layout/CircleRelationship"/>
    <dgm:cxn modelId="{820DC50E-CEF2-4338-828C-7FE45F3AE2F2}" type="presParOf" srcId="{E011C4E6-9665-45BC-8944-1A0DE703F2D9}" destId="{C020B723-CB04-428A-BD2B-F1F411943455}" srcOrd="0" destOrd="0" presId="urn:microsoft.com/office/officeart/2009/3/layout/CircleRelationship"/>
    <dgm:cxn modelId="{DDE95D8B-7839-430B-AA2D-ADC2E6C12360}" type="presParOf" srcId="{E011C4E6-9665-45BC-8944-1A0DE703F2D9}" destId="{0DF468C8-AD31-4A0C-A677-64A9D8582BEC}" srcOrd="1" destOrd="0" presId="urn:microsoft.com/office/officeart/2009/3/layout/CircleRelationship"/>
    <dgm:cxn modelId="{8EEEB7FA-7910-4049-B7ED-6484EB2F134B}" type="presParOf" srcId="{E011C4E6-9665-45BC-8944-1A0DE703F2D9}" destId="{60372E25-AE69-4273-B681-2FB7215B20C1}" srcOrd="2" destOrd="0" presId="urn:microsoft.com/office/officeart/2009/3/layout/CircleRelationship"/>
    <dgm:cxn modelId="{A21032D4-46CB-41A9-9DED-A46D0AA0A6B9}" type="presParOf" srcId="{E011C4E6-9665-45BC-8944-1A0DE703F2D9}" destId="{E7730DAA-B800-449F-9A69-7C238238C186}" srcOrd="3" destOrd="0" presId="urn:microsoft.com/office/officeart/2009/3/layout/CircleRelationship"/>
    <dgm:cxn modelId="{3DA43015-969B-4F10-B41B-DA100CF915BD}" type="presParOf" srcId="{E011C4E6-9665-45BC-8944-1A0DE703F2D9}" destId="{E558838E-F15C-4A74-B065-53A849A0CDA0}" srcOrd="4" destOrd="0" presId="urn:microsoft.com/office/officeart/2009/3/layout/CircleRelationship"/>
    <dgm:cxn modelId="{0AAB7B21-0535-44FC-98A8-2CFD913C7E82}" type="presParOf" srcId="{E011C4E6-9665-45BC-8944-1A0DE703F2D9}" destId="{B2AAF62B-7491-49FC-9948-103A1E67ABAF}" srcOrd="5" destOrd="0" presId="urn:microsoft.com/office/officeart/2009/3/layout/CircleRelationship"/>
    <dgm:cxn modelId="{F6D29721-9021-4768-B622-4B08F3FCBD22}" type="presParOf" srcId="{E011C4E6-9665-45BC-8944-1A0DE703F2D9}" destId="{A2B9DC5B-7C09-4B94-8F92-85DD7FB4AB31}" srcOrd="6" destOrd="0" presId="urn:microsoft.com/office/officeart/2009/3/layout/CircleRelationship"/>
    <dgm:cxn modelId="{05F2B923-5C17-40C7-ACEE-B013847A439C}" type="presParOf" srcId="{E011C4E6-9665-45BC-8944-1A0DE703F2D9}" destId="{744A5F89-3B25-4ADD-BC5C-0CC0ABDE2FB9}" srcOrd="7" destOrd="0" presId="urn:microsoft.com/office/officeart/2009/3/layout/CircleRelationship"/>
    <dgm:cxn modelId="{E3C187E5-C321-4C17-8BD8-59CBA70F3D5C}" type="presParOf" srcId="{E011C4E6-9665-45BC-8944-1A0DE703F2D9}" destId="{27F2E5D5-28F2-41D2-8670-AA385C58F379}" srcOrd="8" destOrd="0" presId="urn:microsoft.com/office/officeart/2009/3/layout/CircleRelationship"/>
    <dgm:cxn modelId="{E439C26D-F452-44FB-98E0-352D44C2FA76}" type="presParOf" srcId="{27F2E5D5-28F2-41D2-8670-AA385C58F379}" destId="{6D198FB2-C9A1-475A-B90A-166811848711}" srcOrd="0" destOrd="0" presId="urn:microsoft.com/office/officeart/2009/3/layout/CircleRelationship"/>
    <dgm:cxn modelId="{CF834F44-2B9A-41D6-A0D8-AF71019D31CC}" type="presParOf" srcId="{E011C4E6-9665-45BC-8944-1A0DE703F2D9}" destId="{0513D46F-BB61-495D-ACE5-9F156D9942AC}" srcOrd="9" destOrd="0" presId="urn:microsoft.com/office/officeart/2009/3/layout/CircleRelationship"/>
    <dgm:cxn modelId="{8FA13763-269F-4041-9E49-CEFACBFF2035}" type="presParOf" srcId="{0513D46F-BB61-495D-ACE5-9F156D9942AC}" destId="{CDDEDBF8-833A-478F-983D-AB77831DC2AA}" srcOrd="0" destOrd="0" presId="urn:microsoft.com/office/officeart/2009/3/layout/CircleRelationship"/>
    <dgm:cxn modelId="{82FE930E-32B1-412F-9293-54DE98327B2D}" type="presParOf" srcId="{E011C4E6-9665-45BC-8944-1A0DE703F2D9}" destId="{5DA88E07-3754-41EE-9655-799DE507970F}" srcOrd="10" destOrd="0" presId="urn:microsoft.com/office/officeart/2009/3/layout/CircleRelationship"/>
    <dgm:cxn modelId="{CF84048A-61B7-4730-B65A-59800B7C6D64}" type="presParOf" srcId="{E011C4E6-9665-45BC-8944-1A0DE703F2D9}" destId="{C5D60DB4-AD8E-4BD3-B4A9-F448619CCC27}" srcOrd="11" destOrd="0" presId="urn:microsoft.com/office/officeart/2009/3/layout/CircleRelationship"/>
    <dgm:cxn modelId="{350DF9E5-10CE-42BC-8A22-A386AC3DDD96}" type="presParOf" srcId="{C5D60DB4-AD8E-4BD3-B4A9-F448619CCC27}" destId="{6713E38E-A40D-4651-876A-486915FAE0C7}" srcOrd="0" destOrd="0" presId="urn:microsoft.com/office/officeart/2009/3/layout/CircleRelationship"/>
    <dgm:cxn modelId="{C6F729AC-CFCC-4389-BC18-C7511438660C}" type="presParOf" srcId="{E011C4E6-9665-45BC-8944-1A0DE703F2D9}" destId="{6A4949B5-6E68-4D58-ABCC-DA2AEBCEC7E9}" srcOrd="12" destOrd="0" presId="urn:microsoft.com/office/officeart/2009/3/layout/CircleRelationship"/>
    <dgm:cxn modelId="{A8C96EA8-3891-48FA-A95E-F1811A7E3EAC}" type="presParOf" srcId="{6A4949B5-6E68-4D58-ABCC-DA2AEBCEC7E9}" destId="{314E06DB-1878-4B0A-BB24-61780974DEDC}" srcOrd="0" destOrd="0" presId="urn:microsoft.com/office/officeart/2009/3/layout/CircleRelationship"/>
    <dgm:cxn modelId="{414F361D-BF66-4ECB-9D1D-D9EED0DA25E5}" type="presParOf" srcId="{E011C4E6-9665-45BC-8944-1A0DE703F2D9}" destId="{1790374E-81BF-414C-A2FF-B45D25F9D446}" srcOrd="13" destOrd="0" presId="urn:microsoft.com/office/officeart/2009/3/layout/CircleRelationship"/>
    <dgm:cxn modelId="{85B12E75-28D6-4070-92BD-ADAD8E59CE27}" type="presParOf" srcId="{1790374E-81BF-414C-A2FF-B45D25F9D446}" destId="{F4615C7E-730B-4FA3-AEE3-0EBBE341F991}" srcOrd="0" destOrd="0" presId="urn:microsoft.com/office/officeart/2009/3/layout/CircleRelationship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11F16-BF25-4001-9305-9AE6F001850F}">
      <dsp:nvSpPr>
        <dsp:cNvPr id="0" name=""/>
        <dsp:cNvSpPr/>
      </dsp:nvSpPr>
      <dsp:spPr>
        <a:xfrm>
          <a:off x="2504441" y="893218"/>
          <a:ext cx="5957128" cy="5957128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7F040C-52A4-4181-A3BC-603B5D425979}">
      <dsp:nvSpPr>
        <dsp:cNvPr id="0" name=""/>
        <dsp:cNvSpPr/>
      </dsp:nvSpPr>
      <dsp:spPr>
        <a:xfrm>
          <a:off x="2504441" y="893218"/>
          <a:ext cx="5957128" cy="5957128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00502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4620B0-FEAF-4445-B69C-CDC66AA3E58B}">
      <dsp:nvSpPr>
        <dsp:cNvPr id="0" name=""/>
        <dsp:cNvSpPr/>
      </dsp:nvSpPr>
      <dsp:spPr>
        <a:xfrm>
          <a:off x="2504441" y="893218"/>
          <a:ext cx="5957128" cy="5957128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00502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D40C3D-75C8-48BF-B828-9E742C8C0F13}">
      <dsp:nvSpPr>
        <dsp:cNvPr id="0" name=""/>
        <dsp:cNvSpPr/>
      </dsp:nvSpPr>
      <dsp:spPr>
        <a:xfrm>
          <a:off x="2504441" y="893218"/>
          <a:ext cx="5957128" cy="5957128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005024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D1230D-DD77-4EBC-9955-49DF7D1EBBA2}">
      <dsp:nvSpPr>
        <dsp:cNvPr id="0" name=""/>
        <dsp:cNvSpPr/>
      </dsp:nvSpPr>
      <dsp:spPr>
        <a:xfrm>
          <a:off x="2504441" y="893218"/>
          <a:ext cx="5957128" cy="5957128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00502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E76F40-7074-48E9-9144-3731DF22CCC9}">
      <dsp:nvSpPr>
        <dsp:cNvPr id="0" name=""/>
        <dsp:cNvSpPr/>
      </dsp:nvSpPr>
      <dsp:spPr>
        <a:xfrm>
          <a:off x="4112254" y="2501030"/>
          <a:ext cx="2741502" cy="2741502"/>
        </a:xfrm>
        <a:prstGeom prst="ellipse">
          <a:avLst/>
        </a:prstGeom>
        <a:solidFill>
          <a:srgbClr val="005024"/>
        </a:solidFill>
        <a:ln w="38100" cap="flat" cmpd="sng" algn="ctr">
          <a:solidFill>
            <a:srgbClr val="00502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4000"/>
            <a:buFont typeface="Arial"/>
            <a:buNone/>
          </a:pPr>
          <a:r>
            <a:rPr lang="en-US" sz="2600" b="1" u="none" strike="noStrike" kern="1200" cap="none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NOUS COLLECTONS</a:t>
          </a:r>
          <a:endParaRPr lang="fr-FR" sz="2600" kern="1200" dirty="0">
            <a:solidFill>
              <a:schemeClr val="bg1"/>
            </a:solidFill>
          </a:endParaRPr>
        </a:p>
      </dsp:txBody>
      <dsp:txXfrm>
        <a:off x="4513738" y="2902514"/>
        <a:ext cx="1938534" cy="1938534"/>
      </dsp:txXfrm>
    </dsp:sp>
    <dsp:sp modelId="{6EFD3C08-2B8C-46FB-ACA4-F14B047CBE0F}">
      <dsp:nvSpPr>
        <dsp:cNvPr id="0" name=""/>
        <dsp:cNvSpPr/>
      </dsp:nvSpPr>
      <dsp:spPr>
        <a:xfrm>
          <a:off x="4523479" y="2778"/>
          <a:ext cx="1919051" cy="1919051"/>
        </a:xfrm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4000"/>
            <a:buFontTx/>
            <a:buNone/>
          </a:pPr>
          <a:r>
            <a:rPr lang="en-US" sz="2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Huiles</a:t>
          </a:r>
          <a:r>
            <a:rPr 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Alimentaires</a:t>
          </a:r>
          <a:r>
            <a:rPr 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 </a:t>
          </a:r>
          <a:r>
            <a:rPr lang="en-US" sz="2000" u="none" strike="noStrike" kern="1200" cap="none" dirty="0" err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Usagées</a:t>
          </a:r>
          <a:endParaRPr lang="fr-FR" sz="2000" u="none" strike="noStrike" kern="1200" cap="none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sp:txBody>
      <dsp:txXfrm>
        <a:off x="4804518" y="283817"/>
        <a:ext cx="1356973" cy="1356973"/>
      </dsp:txXfrm>
    </dsp:sp>
    <dsp:sp modelId="{488A9F4A-5F76-46D5-893B-99EB79BA368C}">
      <dsp:nvSpPr>
        <dsp:cNvPr id="0" name=""/>
        <dsp:cNvSpPr/>
      </dsp:nvSpPr>
      <dsp:spPr>
        <a:xfrm>
          <a:off x="7290557" y="2013178"/>
          <a:ext cx="1919051" cy="1919051"/>
        </a:xfrm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4000"/>
            <a:buFontTx/>
            <a:buNone/>
          </a:pPr>
          <a:r>
            <a:rPr lang="en-US" sz="2300" u="none" strike="noStrike" kern="1200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Biodéchets</a:t>
          </a:r>
          <a:endParaRPr lang="fr-FR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1596" y="2294217"/>
        <a:ext cx="1356973" cy="1356973"/>
      </dsp:txXfrm>
    </dsp:sp>
    <dsp:sp modelId="{3E310024-EAC7-4542-BEAB-897C01858FFB}">
      <dsp:nvSpPr>
        <dsp:cNvPr id="0" name=""/>
        <dsp:cNvSpPr/>
      </dsp:nvSpPr>
      <dsp:spPr>
        <a:xfrm>
          <a:off x="6233627" y="5266073"/>
          <a:ext cx="1919051" cy="1919051"/>
        </a:xfrm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strike="noStrike" kern="1200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Graisses</a:t>
          </a:r>
          <a:r>
            <a:rPr lang="en-US" sz="2200" u="none" strike="noStrike" kern="12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 </a:t>
          </a:r>
          <a:r>
            <a:rPr lang="en-US" sz="2200" u="none" strike="noStrike" kern="1200" cap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rPr>
            <a:t>animales</a:t>
          </a:r>
          <a:endParaRPr lang="fr-FR" sz="22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sp:txBody>
      <dsp:txXfrm>
        <a:off x="6514666" y="5547112"/>
        <a:ext cx="1356973" cy="1356973"/>
      </dsp:txXfrm>
    </dsp:sp>
    <dsp:sp modelId="{301C61C9-E66B-4F9C-9498-05A48F292AF9}">
      <dsp:nvSpPr>
        <dsp:cNvPr id="0" name=""/>
        <dsp:cNvSpPr/>
      </dsp:nvSpPr>
      <dsp:spPr>
        <a:xfrm>
          <a:off x="2813331" y="5266073"/>
          <a:ext cx="1919051" cy="1919051"/>
        </a:xfrm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4000"/>
            <a:buFontTx/>
            <a:buNone/>
          </a:pPr>
          <a:r>
            <a: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rPr>
            <a:t>Marc de </a:t>
          </a:r>
          <a:r>
            <a:rPr lang="en-US" sz="20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café</a:t>
          </a:r>
          <a:endParaRPr lang="fr-FR" sz="20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Extra Light" panose="020B0204020104020204" pitchFamily="34" charset="0"/>
            <a:ea typeface="+mn-ea"/>
            <a:cs typeface="Cordia New" panose="020B0304020202020204" pitchFamily="34" charset="-34"/>
          </a:endParaRPr>
        </a:p>
      </dsp:txBody>
      <dsp:txXfrm>
        <a:off x="3094370" y="5547112"/>
        <a:ext cx="1356973" cy="1356973"/>
      </dsp:txXfrm>
    </dsp:sp>
    <dsp:sp modelId="{2BBFC6C6-BEF9-4CD8-81A8-CE8E95CE355B}">
      <dsp:nvSpPr>
        <dsp:cNvPr id="0" name=""/>
        <dsp:cNvSpPr/>
      </dsp:nvSpPr>
      <dsp:spPr>
        <a:xfrm>
          <a:off x="1756401" y="2013178"/>
          <a:ext cx="1919051" cy="1919051"/>
        </a:xfrm>
        <a:prstGeom prst="ellipse">
          <a:avLst/>
        </a:prstGeom>
        <a:solidFill>
          <a:srgbClr val="FDD395"/>
        </a:solidFill>
        <a:ln w="38100" cap="flat" cmpd="sng" algn="ctr">
          <a:solidFill>
            <a:srgbClr val="FDD39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4000"/>
            <a:buFontTx/>
            <a:buNone/>
          </a:pPr>
          <a:r>
            <a:rPr lang="fr-FR" sz="20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n-ea"/>
              <a:cs typeface="Cordia New" panose="020B0304020202020204" pitchFamily="34" charset="-34"/>
            </a:rPr>
            <a:t>Bacs à graisses</a:t>
          </a:r>
        </a:p>
      </dsp:txBody>
      <dsp:txXfrm>
        <a:off x="2037440" y="2294217"/>
        <a:ext cx="1356973" cy="1356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0B723-CB04-428A-BD2B-F1F411943455}">
      <dsp:nvSpPr>
        <dsp:cNvPr id="0" name=""/>
        <dsp:cNvSpPr/>
      </dsp:nvSpPr>
      <dsp:spPr>
        <a:xfrm>
          <a:off x="3144601" y="3256725"/>
          <a:ext cx="5312945" cy="4707244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Aldhabi" panose="020B0604020202020204" pitchFamily="2" charset="-78"/>
            </a:rPr>
            <a:t>2200 établissements collectés</a:t>
          </a:r>
        </a:p>
      </dsp:txBody>
      <dsp:txXfrm>
        <a:off x="3922664" y="3946085"/>
        <a:ext cx="3756819" cy="3328524"/>
      </dsp:txXfrm>
    </dsp:sp>
    <dsp:sp modelId="{0DF468C8-AD31-4A0C-A677-64A9D8582BEC}">
      <dsp:nvSpPr>
        <dsp:cNvPr id="0" name=""/>
        <dsp:cNvSpPr/>
      </dsp:nvSpPr>
      <dsp:spPr>
        <a:xfrm>
          <a:off x="4833935" y="2676372"/>
          <a:ext cx="523524" cy="52351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72E25-AE69-4273-B681-2FB7215B20C1}">
      <dsp:nvSpPr>
        <dsp:cNvPr id="0" name=""/>
        <dsp:cNvSpPr/>
      </dsp:nvSpPr>
      <dsp:spPr>
        <a:xfrm>
          <a:off x="3594281" y="7248339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30DAA-B800-449F-9A69-7C238238C186}">
      <dsp:nvSpPr>
        <dsp:cNvPr id="0" name=""/>
        <dsp:cNvSpPr/>
      </dsp:nvSpPr>
      <dsp:spPr>
        <a:xfrm>
          <a:off x="7158277" y="4801231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8838E-F15C-4A74-B065-53A849A0CDA0}">
      <dsp:nvSpPr>
        <dsp:cNvPr id="0" name=""/>
        <dsp:cNvSpPr/>
      </dsp:nvSpPr>
      <dsp:spPr>
        <a:xfrm>
          <a:off x="5344328" y="7651974"/>
          <a:ext cx="523524" cy="52351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AF62B-7491-49FC-9948-103A1E67ABAF}">
      <dsp:nvSpPr>
        <dsp:cNvPr id="0" name=""/>
        <dsp:cNvSpPr/>
      </dsp:nvSpPr>
      <dsp:spPr>
        <a:xfrm>
          <a:off x="3701963" y="3420403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9DC5B-7C09-4B94-8F92-85DD7FB4AB31}">
      <dsp:nvSpPr>
        <dsp:cNvPr id="0" name=""/>
        <dsp:cNvSpPr/>
      </dsp:nvSpPr>
      <dsp:spPr>
        <a:xfrm>
          <a:off x="2506961" y="5590905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A5F89-3B25-4ADD-BC5C-0CC0ABDE2FB9}">
      <dsp:nvSpPr>
        <dsp:cNvPr id="0" name=""/>
        <dsp:cNvSpPr/>
      </dsp:nvSpPr>
      <dsp:spPr>
        <a:xfrm>
          <a:off x="-642982" y="2801329"/>
          <a:ext cx="4554238" cy="379139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rPr>
            <a:t>3000 tonnes de déchets traités</a:t>
          </a:r>
        </a:p>
      </dsp:txBody>
      <dsp:txXfrm>
        <a:off x="23971" y="3356565"/>
        <a:ext cx="3220332" cy="2680918"/>
      </dsp:txXfrm>
    </dsp:sp>
    <dsp:sp modelId="{6D198FB2-C9A1-475A-B90A-166811848711}">
      <dsp:nvSpPr>
        <dsp:cNvPr id="0" name=""/>
        <dsp:cNvSpPr/>
      </dsp:nvSpPr>
      <dsp:spPr>
        <a:xfrm>
          <a:off x="4304282" y="3436900"/>
          <a:ext cx="523524" cy="52351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DBF8-833A-478F-983D-AB77831DC2AA}">
      <dsp:nvSpPr>
        <dsp:cNvPr id="0" name=""/>
        <dsp:cNvSpPr/>
      </dsp:nvSpPr>
      <dsp:spPr>
        <a:xfrm>
          <a:off x="856713" y="6214500"/>
          <a:ext cx="946371" cy="94639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88E07-3754-41EE-9655-799DE507970F}">
      <dsp:nvSpPr>
        <dsp:cNvPr id="0" name=""/>
        <dsp:cNvSpPr/>
      </dsp:nvSpPr>
      <dsp:spPr>
        <a:xfrm>
          <a:off x="5939461" y="0"/>
          <a:ext cx="3028726" cy="274143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2021</a:t>
          </a:r>
        </a:p>
      </dsp:txBody>
      <dsp:txXfrm>
        <a:off x="6383008" y="401474"/>
        <a:ext cx="2141632" cy="1938490"/>
      </dsp:txXfrm>
    </dsp:sp>
    <dsp:sp modelId="{6713E38E-A40D-4651-876A-486915FAE0C7}">
      <dsp:nvSpPr>
        <dsp:cNvPr id="0" name=""/>
        <dsp:cNvSpPr/>
      </dsp:nvSpPr>
      <dsp:spPr>
        <a:xfrm>
          <a:off x="6484176" y="4161134"/>
          <a:ext cx="523524" cy="52351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06DB-1878-4B0A-BB24-61780974DEDC}">
      <dsp:nvSpPr>
        <dsp:cNvPr id="0" name=""/>
        <dsp:cNvSpPr/>
      </dsp:nvSpPr>
      <dsp:spPr>
        <a:xfrm>
          <a:off x="496906" y="7340724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15C7E-730B-4FA3-AEE3-0EBBE341F991}">
      <dsp:nvSpPr>
        <dsp:cNvPr id="0" name=""/>
        <dsp:cNvSpPr/>
      </dsp:nvSpPr>
      <dsp:spPr>
        <a:xfrm>
          <a:off x="4277140" y="6800711"/>
          <a:ext cx="379073" cy="3794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5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4" name="Google Shape;87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badi Extra Light" panose="020B0204020104020204" pitchFamily="34" charset="0"/>
                <a:cs typeface="Cordia New" panose="020B0304020202020204" pitchFamily="34" charset="-34"/>
              </a:rPr>
              <a:t>12</a:t>
            </a:fld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9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93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2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53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2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" name="Google Shape;17;p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" name="Google Shape;18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5" name="Google Shape;75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1" name="Google Shape;81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9" name="Google Shape;29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Google Shape;30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Google Shape;36;p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Google Shape;37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Google Shape;44;p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Google Shape;45;p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Google Shape;46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0" name="Google Shape;60;p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Google Shape;61;p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Google Shape;62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7" name="Google Shape;67;p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Google Shape;69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5.pn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5448300"/>
            <a:ext cx="13614400" cy="2730500"/>
          </a:xfrm>
          <a:custGeom>
            <a:avLst/>
            <a:gdLst/>
            <a:ahLst/>
            <a:cxnLst/>
            <a:rect l="l" t="t" r="r" b="b"/>
            <a:pathLst>
              <a:path w="13614400" h="2730004" extrusionOk="0">
                <a:moveTo>
                  <a:pt x="0" y="2730004"/>
                </a:moveTo>
                <a:lnTo>
                  <a:pt x="13614400" y="2730004"/>
                </a:lnTo>
                <a:lnTo>
                  <a:pt x="13614400" y="0"/>
                </a:lnTo>
                <a:lnTo>
                  <a:pt x="0" y="0"/>
                </a:lnTo>
                <a:lnTo>
                  <a:pt x="0" y="2730004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100" y="5346700"/>
            <a:ext cx="42418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531600"/>
            <a:ext cx="24307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600" y="736600"/>
            <a:ext cx="22910799" cy="12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749301" y="5604979"/>
            <a:ext cx="13271499" cy="23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>
              <a:lnSpc>
                <a:spcPct val="118309"/>
              </a:lnSpc>
              <a:buClr>
                <a:srgbClr val="FFFFFF"/>
              </a:buClr>
              <a:buSzPts val="7100"/>
            </a:pPr>
            <a:endParaRPr lang="fr-FR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marL="0" marR="0" lvl="0" indent="0" algn="l" rtl="0">
              <a:lnSpc>
                <a:spcPct val="1183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LES DÉCHETS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DE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LA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RESTAURATION</a:t>
            </a:r>
            <a:endParaRPr sz="6000" dirty="0">
              <a:latin typeface="Abadi" panose="020B0604020104020204" pitchFamily="34" charset="0"/>
              <a:ea typeface="Hiragino Mincho Pro W6" panose="02020300000000000000" pitchFamily="18" charset="-128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028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SONT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NOS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ÉNERGIES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DE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ea typeface="Hiragino Mincho Pro W6" panose="02020300000000000000" pitchFamily="18" charset="-128"/>
                <a:cs typeface="Cordia New" panose="020B0304020202020204" pitchFamily="34" charset="-34"/>
                <a:sym typeface="Arial"/>
              </a:rPr>
              <a:t>DEMAIN</a:t>
            </a:r>
            <a:endParaRPr sz="6000" dirty="0">
              <a:latin typeface="Abadi" panose="020B0604020104020204" pitchFamily="34" charset="0"/>
              <a:ea typeface="Hiragino Mincho Pro W6" panose="020203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659FD-DD65-39FF-6DCC-FC55D3E710F1}"/>
              </a:ext>
            </a:extLst>
          </p:cNvPr>
          <p:cNvSpPr/>
          <p:nvPr/>
        </p:nvSpPr>
        <p:spPr>
          <a:xfrm>
            <a:off x="19472564" y="11907982"/>
            <a:ext cx="2514600" cy="128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FCCC98-2592-8EFC-9283-F9FD29265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818" y="11741728"/>
            <a:ext cx="1618971" cy="162675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10;p23">
            <a:extLst>
              <a:ext uri="{FF2B5EF4-FFF2-40B4-BE49-F238E27FC236}">
                <a16:creationId xmlns:a16="http://schemas.microsoft.com/office/drawing/2014/main" id="{A7B6E34B-3054-F343-ABD5-1217B568595C}"/>
              </a:ext>
            </a:extLst>
          </p:cNvPr>
          <p:cNvSpPr/>
          <p:nvPr/>
        </p:nvSpPr>
        <p:spPr>
          <a:xfrm>
            <a:off x="6731975" y="0"/>
            <a:ext cx="9429513" cy="3274828"/>
          </a:xfrm>
          <a:custGeom>
            <a:avLst/>
            <a:gdLst/>
            <a:ahLst/>
            <a:cxnLst/>
            <a:rect l="l" t="t" r="r" b="b"/>
            <a:pathLst>
              <a:path w="5511800" h="9652000" extrusionOk="0">
                <a:moveTo>
                  <a:pt x="0" y="9652000"/>
                </a:moveTo>
                <a:lnTo>
                  <a:pt x="5511800" y="9652000"/>
                </a:lnTo>
                <a:lnTo>
                  <a:pt x="5511800" y="0"/>
                </a:lnTo>
                <a:lnTo>
                  <a:pt x="0" y="0"/>
                </a:lnTo>
                <a:lnTo>
                  <a:pt x="0" y="9652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5677" y="7141"/>
            <a:ext cx="6716299" cy="13716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931739" y="6272852"/>
            <a:ext cx="4840180" cy="337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72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 RECYCLE</a:t>
            </a:r>
          </a:p>
        </p:txBody>
      </p:sp>
      <p:sp>
        <p:nvSpPr>
          <p:cNvPr id="21" name="Google Shape;161;p3">
            <a:extLst>
              <a:ext uri="{FF2B5EF4-FFF2-40B4-BE49-F238E27FC236}">
                <a16:creationId xmlns:a16="http://schemas.microsoft.com/office/drawing/2014/main" id="{049B0934-B523-9349-A833-E84CD07022BC}"/>
              </a:ext>
            </a:extLst>
          </p:cNvPr>
          <p:cNvSpPr txBox="1"/>
          <p:nvPr/>
        </p:nvSpPr>
        <p:spPr>
          <a:xfrm>
            <a:off x="2741540" y="2016021"/>
            <a:ext cx="1220577" cy="306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3</a:t>
            </a:r>
            <a:endParaRPr sz="166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Google Shape;208;p5">
            <a:extLst>
              <a:ext uri="{FF2B5EF4-FFF2-40B4-BE49-F238E27FC236}">
                <a16:creationId xmlns:a16="http://schemas.microsoft.com/office/drawing/2014/main" id="{9D7313A3-B95D-D84B-8FE4-4BB195C575CC}"/>
              </a:ext>
            </a:extLst>
          </p:cNvPr>
          <p:cNvSpPr txBox="1"/>
          <p:nvPr/>
        </p:nvSpPr>
        <p:spPr>
          <a:xfrm>
            <a:off x="617309" y="10145896"/>
            <a:ext cx="5469040" cy="111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ctr">
              <a:lnSpc>
                <a:spcPct val="135000"/>
              </a:lnSpc>
              <a:spcAft>
                <a:spcPts val="1200"/>
              </a:spcAft>
              <a:buClr>
                <a:srgbClr val="FFFFFF"/>
              </a:buClr>
              <a:buSzPts val="4000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Nos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éco-produits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4" name="Google Shape;494;p21">
            <a:extLst>
              <a:ext uri="{FF2B5EF4-FFF2-40B4-BE49-F238E27FC236}">
                <a16:creationId xmlns:a16="http://schemas.microsoft.com/office/drawing/2014/main" id="{6125F63F-44BC-7044-AD43-43A28EC8B2F2}"/>
              </a:ext>
            </a:extLst>
          </p:cNvPr>
          <p:cNvSpPr txBox="1"/>
          <p:nvPr/>
        </p:nvSpPr>
        <p:spPr>
          <a:xfrm>
            <a:off x="15397220" y="468067"/>
            <a:ext cx="8134350" cy="39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414338" marR="0" lvl="0" indent="-363538" algn="r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DF7928"/>
              </a:buClr>
              <a:buSzPts val="3500"/>
              <a:buFont typeface="Arial"/>
              <a:buNone/>
            </a:pP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UN</a:t>
            </a:r>
            <a:r>
              <a:rPr lang="en-US" sz="40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BÉNÉFICE</a:t>
            </a:r>
            <a:endParaRPr sz="40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414338" marR="0" lvl="0" indent="-363538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F7928"/>
              </a:buClr>
              <a:buSzPts val="3500"/>
              <a:buFont typeface="Arial"/>
              <a:buNone/>
            </a:pP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ENVIRONNEMENTAL</a:t>
            </a:r>
            <a:r>
              <a:rPr lang="en-US" sz="40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QUI</a:t>
            </a:r>
            <a:endParaRPr sz="40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414338" marR="0" lvl="0" indent="-363538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F7928"/>
              </a:buClr>
              <a:buSzPts val="3500"/>
              <a:buFont typeface="Arial"/>
              <a:buNone/>
            </a:pP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FAVORISE</a:t>
            </a:r>
            <a:r>
              <a:rPr lang="en-US" sz="40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L’EMPLOI</a:t>
            </a:r>
            <a:r>
              <a:rPr lang="en-US" sz="40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LOCAL</a:t>
            </a:r>
            <a:r>
              <a:rPr lang="en-US" sz="40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DF7928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!</a:t>
            </a:r>
            <a:endParaRPr sz="40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414338" marR="0" lvl="0" indent="-363538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40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414338" marR="0" lvl="0" indent="-363538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40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414338" marR="0" lvl="0" indent="-363538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40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414338" marR="0" lvl="0" indent="-363538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414338" marR="0" lvl="0" indent="-363538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25400" marR="0" lvl="0" indent="-25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	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5" name="Google Shape;495;p21">
            <a:extLst>
              <a:ext uri="{FF2B5EF4-FFF2-40B4-BE49-F238E27FC236}">
                <a16:creationId xmlns:a16="http://schemas.microsoft.com/office/drawing/2014/main" id="{6FB47699-0A1B-4841-B2E5-C7C7C1E7D03E}"/>
              </a:ext>
            </a:extLst>
          </p:cNvPr>
          <p:cNvSpPr txBox="1"/>
          <p:nvPr/>
        </p:nvSpPr>
        <p:spPr>
          <a:xfrm>
            <a:off x="7811322" y="3900507"/>
            <a:ext cx="12441054" cy="3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Après </a:t>
            </a:r>
            <a:r>
              <a:rPr lang="fr-FR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10 ans de travaux de R&amp;D</a:t>
            </a:r>
            <a:r>
              <a:rPr lang="fr-FR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</a:t>
            </a:r>
            <a:r>
              <a:rPr lang="fr-FR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fr-FR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a mis au point un </a:t>
            </a:r>
            <a:r>
              <a:rPr lang="fr-FR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biodiesel B1OO </a:t>
            </a:r>
            <a:r>
              <a:rPr lang="fr-FR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(sans mélange de </a:t>
            </a:r>
            <a:r>
              <a:rPr lang="fr-FR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pétrodiesel</a:t>
            </a:r>
            <a:r>
              <a:rPr lang="fr-FR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à base d’Huiles Alimentaires Usagées).</a:t>
            </a:r>
          </a:p>
          <a:p>
            <a:pPr marL="0" marR="0" lvl="0" indent="0" algn="just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fr-FR"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 algn="just">
              <a:buSzPts val="4000"/>
            </a:pPr>
            <a:endParaRPr lang="en-US" sz="32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lvl="0" algn="ctr">
              <a:buSzPts val="4000"/>
            </a:pPr>
            <a:r>
              <a:rPr 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1 kg </a:t>
            </a:r>
            <a:r>
              <a:rPr lang="en-US" sz="4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d’huile</a:t>
            </a:r>
            <a:r>
              <a:rPr 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4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friture</a:t>
            </a:r>
            <a:r>
              <a:rPr 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= 1L de biodiesel </a:t>
            </a:r>
            <a:r>
              <a:rPr lang="en-US" sz="4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produit</a:t>
            </a:r>
            <a:r>
              <a:rPr 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!</a:t>
            </a:r>
            <a:endParaRPr lang="en-US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32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6" name="Image 2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C8F0EBD2-ED49-F14D-92EB-D0693A195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8537" y="2938439"/>
            <a:ext cx="2683033" cy="62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33FAE-53D9-4547-8F84-53E6DEAC890B}"/>
              </a:ext>
            </a:extLst>
          </p:cNvPr>
          <p:cNvSpPr/>
          <p:nvPr/>
        </p:nvSpPr>
        <p:spPr>
          <a:xfrm>
            <a:off x="7811322" y="918759"/>
            <a:ext cx="7589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Abadi Extra Light" panose="020B0204020104020204" pitchFamily="34" charset="0"/>
              </a:rPr>
              <a:t>LE BIODIESEL GECCO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0FEB84-4C5E-4A46-B650-C25B87ACFD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sp>
        <p:nvSpPr>
          <p:cNvPr id="14" name="Google Shape;871;p48">
            <a:extLst>
              <a:ext uri="{FF2B5EF4-FFF2-40B4-BE49-F238E27FC236}">
                <a16:creationId xmlns:a16="http://schemas.microsoft.com/office/drawing/2014/main" id="{2E460823-91E5-4F84-BBC6-836A30A0DAE1}"/>
              </a:ext>
            </a:extLst>
          </p:cNvPr>
          <p:cNvSpPr txBox="1"/>
          <p:nvPr/>
        </p:nvSpPr>
        <p:spPr>
          <a:xfrm>
            <a:off x="7805333" y="8208589"/>
            <a:ext cx="12300065" cy="177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 biodiesel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alimente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nos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véhicules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collecte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des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bennes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ordures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ménagères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l’agglomeration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Béthune-Bruay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L’utilisation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du biodiesel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s’inscrit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donc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dans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démarche locale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  <a:endParaRPr sz="32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3F98CF-57C8-4A90-AD63-E3E4B03C66D6}"/>
              </a:ext>
            </a:extLst>
          </p:cNvPr>
          <p:cNvSpPr/>
          <p:nvPr/>
        </p:nvSpPr>
        <p:spPr>
          <a:xfrm>
            <a:off x="7737631" y="10554468"/>
            <a:ext cx="9688428" cy="192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7500"/>
              </a:lnSpc>
              <a:buSzPts val="40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 biodiesel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convient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tous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les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véhicules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diesel euro 5 &amp; euro 6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avec un kit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d’adaptation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 Pour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tous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les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véhicules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homologués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B100,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aucun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changement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n’est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prévoir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15214D-CBB5-4C64-8508-977D32542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3952" y="9440959"/>
            <a:ext cx="5598301" cy="396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213;p6">
            <a:extLst>
              <a:ext uri="{FF2B5EF4-FFF2-40B4-BE49-F238E27FC236}">
                <a16:creationId xmlns:a16="http://schemas.microsoft.com/office/drawing/2014/main" id="{A2BFA9AD-6DE3-4AE2-8D9D-F9CE307CEC16}"/>
              </a:ext>
            </a:extLst>
          </p:cNvPr>
          <p:cNvSpPr/>
          <p:nvPr/>
        </p:nvSpPr>
        <p:spPr>
          <a:xfrm>
            <a:off x="7310016" y="7637407"/>
            <a:ext cx="165099" cy="165100"/>
          </a:xfrm>
          <a:custGeom>
            <a:avLst/>
            <a:gdLst/>
            <a:ahLst/>
            <a:cxnLst/>
            <a:rect l="l" t="t" r="r" b="b"/>
            <a:pathLst>
              <a:path w="165100" h="165100" extrusionOk="0">
                <a:moveTo>
                  <a:pt x="0" y="165100"/>
                </a:moveTo>
                <a:lnTo>
                  <a:pt x="165100" y="165100"/>
                </a:lnTo>
                <a:lnTo>
                  <a:pt x="165100" y="0"/>
                </a:lnTo>
                <a:lnTo>
                  <a:pt x="0" y="0"/>
                </a:lnTo>
                <a:lnTo>
                  <a:pt x="0" y="1651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8" name="Google Shape;213;p6">
            <a:extLst>
              <a:ext uri="{FF2B5EF4-FFF2-40B4-BE49-F238E27FC236}">
                <a16:creationId xmlns:a16="http://schemas.microsoft.com/office/drawing/2014/main" id="{C06AFB55-A2BC-443D-B91F-EA7B20A97CF1}"/>
              </a:ext>
            </a:extLst>
          </p:cNvPr>
          <p:cNvSpPr/>
          <p:nvPr/>
        </p:nvSpPr>
        <p:spPr>
          <a:xfrm>
            <a:off x="7333608" y="10861945"/>
            <a:ext cx="165099" cy="165100"/>
          </a:xfrm>
          <a:custGeom>
            <a:avLst/>
            <a:gdLst/>
            <a:ahLst/>
            <a:cxnLst/>
            <a:rect l="l" t="t" r="r" b="b"/>
            <a:pathLst>
              <a:path w="165100" h="165100" extrusionOk="0">
                <a:moveTo>
                  <a:pt x="0" y="165100"/>
                </a:moveTo>
                <a:lnTo>
                  <a:pt x="165100" y="165100"/>
                </a:lnTo>
                <a:lnTo>
                  <a:pt x="165100" y="0"/>
                </a:lnTo>
                <a:lnTo>
                  <a:pt x="0" y="0"/>
                </a:lnTo>
                <a:lnTo>
                  <a:pt x="0" y="1651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9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FB8729-2324-4754-B5B8-01D811F1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42536" y="43493"/>
            <a:ext cx="21142077" cy="60974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67E926-9B5D-4661-92E6-CD93CB54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01" y="5900468"/>
            <a:ext cx="20669212" cy="77720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00DDAD-0E8B-D561-78C4-52B9AF997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667" y="1122219"/>
            <a:ext cx="6480636" cy="15543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323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4;p6">
            <a:extLst>
              <a:ext uri="{FF2B5EF4-FFF2-40B4-BE49-F238E27FC236}">
                <a16:creationId xmlns:a16="http://schemas.microsoft.com/office/drawing/2014/main" id="{7EA65FBE-ED19-A147-81B5-24040312B23C}"/>
              </a:ext>
            </a:extLst>
          </p:cNvPr>
          <p:cNvSpPr/>
          <p:nvPr/>
        </p:nvSpPr>
        <p:spPr>
          <a:xfrm>
            <a:off x="-6320" y="0"/>
            <a:ext cx="6716299" cy="13716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1" name="Google Shape;223;p6">
            <a:extLst>
              <a:ext uri="{FF2B5EF4-FFF2-40B4-BE49-F238E27FC236}">
                <a16:creationId xmlns:a16="http://schemas.microsoft.com/office/drawing/2014/main" id="{DE9633DA-ED98-3C4C-B2D3-1D928F540A1F}"/>
              </a:ext>
            </a:extLst>
          </p:cNvPr>
          <p:cNvSpPr txBox="1"/>
          <p:nvPr/>
        </p:nvSpPr>
        <p:spPr>
          <a:xfrm>
            <a:off x="953735" y="6302051"/>
            <a:ext cx="4840180" cy="337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72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 VA PLUS LOIN</a:t>
            </a:r>
          </a:p>
        </p:txBody>
      </p:sp>
      <p:sp>
        <p:nvSpPr>
          <p:cNvPr id="14" name="Google Shape;161;p3">
            <a:extLst>
              <a:ext uri="{FF2B5EF4-FFF2-40B4-BE49-F238E27FC236}">
                <a16:creationId xmlns:a16="http://schemas.microsoft.com/office/drawing/2014/main" id="{7031E127-A12C-0B40-9C68-1A575BEB727D}"/>
              </a:ext>
            </a:extLst>
          </p:cNvPr>
          <p:cNvSpPr txBox="1"/>
          <p:nvPr/>
        </p:nvSpPr>
        <p:spPr>
          <a:xfrm>
            <a:off x="2763537" y="2463310"/>
            <a:ext cx="1220577" cy="306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4</a:t>
            </a:r>
            <a:endParaRPr sz="166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" name="Google Shape;1014;p57">
            <a:extLst>
              <a:ext uri="{FF2B5EF4-FFF2-40B4-BE49-F238E27FC236}">
                <a16:creationId xmlns:a16="http://schemas.microsoft.com/office/drawing/2014/main" id="{0CAF4E63-96EB-BA45-84E4-7048CB41B48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579" y="1118273"/>
            <a:ext cx="4572569" cy="287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oogle Shape;1015;p57">
            <a:extLst>
              <a:ext uri="{FF2B5EF4-FFF2-40B4-BE49-F238E27FC236}">
                <a16:creationId xmlns:a16="http://schemas.microsoft.com/office/drawing/2014/main" id="{77DC1EF4-168B-B943-8FD2-47C3ACE94E9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2231" y="4545256"/>
            <a:ext cx="1791099" cy="9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16;p57">
            <a:extLst>
              <a:ext uri="{FF2B5EF4-FFF2-40B4-BE49-F238E27FC236}">
                <a16:creationId xmlns:a16="http://schemas.microsoft.com/office/drawing/2014/main" id="{366182A9-7636-0840-A332-F609A93D7E31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2479" y="5533860"/>
            <a:ext cx="1635682" cy="5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18;p57">
            <a:extLst>
              <a:ext uri="{FF2B5EF4-FFF2-40B4-BE49-F238E27FC236}">
                <a16:creationId xmlns:a16="http://schemas.microsoft.com/office/drawing/2014/main" id="{B06EE7CD-3F62-AA43-9C69-B7830F311AEC}"/>
              </a:ext>
            </a:extLst>
          </p:cNvPr>
          <p:cNvSpPr txBox="1"/>
          <p:nvPr/>
        </p:nvSpPr>
        <p:spPr>
          <a:xfrm>
            <a:off x="8620453" y="4547389"/>
            <a:ext cx="5004077" cy="220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Apéros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-transition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Une dé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marche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d’éco-ambassadeurs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partenariat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avec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Enercoop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Citiz</a:t>
            </a:r>
            <a:endParaRPr sz="2800" i="1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0" name="Google Shape;1019;p57">
            <a:extLst>
              <a:ext uri="{FF2B5EF4-FFF2-40B4-BE49-F238E27FC236}">
                <a16:creationId xmlns:a16="http://schemas.microsoft.com/office/drawing/2014/main" id="{E2130057-7EC2-2A45-A87C-85E479F365FA}"/>
              </a:ext>
            </a:extLst>
          </p:cNvPr>
          <p:cNvSpPr/>
          <p:nvPr/>
        </p:nvSpPr>
        <p:spPr>
          <a:xfrm>
            <a:off x="8130927" y="4700633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" name="Google Shape;1020;p57">
            <a:extLst>
              <a:ext uri="{FF2B5EF4-FFF2-40B4-BE49-F238E27FC236}">
                <a16:creationId xmlns:a16="http://schemas.microsoft.com/office/drawing/2014/main" id="{30917CFE-CCCA-964D-BF74-6C36138882A0}"/>
              </a:ext>
            </a:extLst>
          </p:cNvPr>
          <p:cNvSpPr txBox="1"/>
          <p:nvPr/>
        </p:nvSpPr>
        <p:spPr>
          <a:xfrm>
            <a:off x="17385476" y="4499045"/>
            <a:ext cx="4929850" cy="166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Animation des PAV</a:t>
            </a: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développement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auprès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des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particuliers</a:t>
            </a:r>
            <a:endParaRPr sz="28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2" name="Google Shape;1022;p57" descr="Une image contenant extérieur, personne, gens, bâtiment&#10;&#10;Description générée automatiquement">
            <a:extLst>
              <a:ext uri="{FF2B5EF4-FFF2-40B4-BE49-F238E27FC236}">
                <a16:creationId xmlns:a16="http://schemas.microsoft.com/office/drawing/2014/main" id="{F8FAE805-ECFC-6242-B399-7D6587B946C6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9458" y="1140222"/>
            <a:ext cx="4572569" cy="286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Google Shape;1019;p57">
            <a:extLst>
              <a:ext uri="{FF2B5EF4-FFF2-40B4-BE49-F238E27FC236}">
                <a16:creationId xmlns:a16="http://schemas.microsoft.com/office/drawing/2014/main" id="{9B5A906B-D9D3-B846-816E-1CFA8C45173B}"/>
              </a:ext>
            </a:extLst>
          </p:cNvPr>
          <p:cNvSpPr/>
          <p:nvPr/>
        </p:nvSpPr>
        <p:spPr>
          <a:xfrm>
            <a:off x="16872894" y="4700633"/>
            <a:ext cx="271746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4" name="Image 23" descr="Une image contenant texte, personne, enfant, intérieur&#10;&#10;Description générée automatiquement">
            <a:extLst>
              <a:ext uri="{FF2B5EF4-FFF2-40B4-BE49-F238E27FC236}">
                <a16:creationId xmlns:a16="http://schemas.microsoft.com/office/drawing/2014/main" id="{00796885-6BD1-2243-B7FB-87EF4496DC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806" y="7822819"/>
            <a:ext cx="4621995" cy="296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Google Shape;1020;p57">
            <a:extLst>
              <a:ext uri="{FF2B5EF4-FFF2-40B4-BE49-F238E27FC236}">
                <a16:creationId xmlns:a16="http://schemas.microsoft.com/office/drawing/2014/main" id="{62C95F9E-61A2-E040-BF2B-57E4342A5C9D}"/>
              </a:ext>
            </a:extLst>
          </p:cNvPr>
          <p:cNvSpPr txBox="1"/>
          <p:nvPr/>
        </p:nvSpPr>
        <p:spPr>
          <a:xfrm>
            <a:off x="8442903" y="11345701"/>
            <a:ext cx="5063799" cy="166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Sensibilisation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auprès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des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scolaires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grâce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à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notre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partenariat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avec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Choisis</a:t>
            </a:r>
            <a:r>
              <a:rPr lang="en-US" sz="2800" i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Planète</a:t>
            </a:r>
            <a:endParaRPr sz="2800" i="1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6" name="Google Shape;1019;p57">
            <a:extLst>
              <a:ext uri="{FF2B5EF4-FFF2-40B4-BE49-F238E27FC236}">
                <a16:creationId xmlns:a16="http://schemas.microsoft.com/office/drawing/2014/main" id="{E30069FB-B50F-DA42-AD72-4DDE7DCD3DDF}"/>
              </a:ext>
            </a:extLst>
          </p:cNvPr>
          <p:cNvSpPr/>
          <p:nvPr/>
        </p:nvSpPr>
        <p:spPr>
          <a:xfrm>
            <a:off x="8050683" y="11534759"/>
            <a:ext cx="243712" cy="258148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7" name="Picture 2" descr="Choisis ta planète - Maison Régionale de l&amp;#39;Environnement et des Solidarités">
            <a:extLst>
              <a:ext uri="{FF2B5EF4-FFF2-40B4-BE49-F238E27FC236}">
                <a16:creationId xmlns:a16="http://schemas.microsoft.com/office/drawing/2014/main" id="{584F997A-61CA-3C4C-AC45-2C42A33A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96" y="11852027"/>
            <a:ext cx="1847860" cy="119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020;p57">
            <a:extLst>
              <a:ext uri="{FF2B5EF4-FFF2-40B4-BE49-F238E27FC236}">
                <a16:creationId xmlns:a16="http://schemas.microsoft.com/office/drawing/2014/main" id="{2364FB1C-C267-554F-9D96-96E1799D9600}"/>
              </a:ext>
            </a:extLst>
          </p:cNvPr>
          <p:cNvSpPr txBox="1"/>
          <p:nvPr/>
        </p:nvSpPr>
        <p:spPr>
          <a:xfrm>
            <a:off x="17328178" y="11350442"/>
            <a:ext cx="4928675" cy="220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Visite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notre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site</a:t>
            </a: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I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llustrer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l’économie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circulaire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partenariat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avec </a:t>
            </a:r>
            <a:r>
              <a:rPr lang="en-US" sz="28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l’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office</a:t>
            </a:r>
            <a:r>
              <a:rPr lang="en-US" sz="2800" i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tourisme</a:t>
            </a:r>
            <a:r>
              <a:rPr lang="en-US" sz="2800" i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Seclin</a:t>
            </a:r>
            <a:endParaRPr sz="2800" i="1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9" name="Google Shape;1019;p57">
            <a:extLst>
              <a:ext uri="{FF2B5EF4-FFF2-40B4-BE49-F238E27FC236}">
                <a16:creationId xmlns:a16="http://schemas.microsoft.com/office/drawing/2014/main" id="{6BEC4721-2CEC-FA40-A4C1-E16E9E9A1B6E}"/>
              </a:ext>
            </a:extLst>
          </p:cNvPr>
          <p:cNvSpPr/>
          <p:nvPr/>
        </p:nvSpPr>
        <p:spPr>
          <a:xfrm>
            <a:off x="16872894" y="11518503"/>
            <a:ext cx="263035" cy="274404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30" name="Image 29" descr="Une image contenant ciel, extérieur, transportant, orange&#10;&#10;Description générée automatiquement">
            <a:extLst>
              <a:ext uri="{FF2B5EF4-FFF2-40B4-BE49-F238E27FC236}">
                <a16:creationId xmlns:a16="http://schemas.microsoft.com/office/drawing/2014/main" id="{8D836DF2-C1E9-B341-982D-064179BA97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5476" y="7822819"/>
            <a:ext cx="4621995" cy="296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CFC7079-6A17-8E4D-BC58-D28F85A3C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1673" y="11792907"/>
            <a:ext cx="1631888" cy="1631888"/>
          </a:xfrm>
          <a:prstGeom prst="rect">
            <a:avLst/>
          </a:prstGeom>
        </p:spPr>
      </p:pic>
      <p:sp>
        <p:nvSpPr>
          <p:cNvPr id="32" name="Google Shape;208;p5">
            <a:extLst>
              <a:ext uri="{FF2B5EF4-FFF2-40B4-BE49-F238E27FC236}">
                <a16:creationId xmlns:a16="http://schemas.microsoft.com/office/drawing/2014/main" id="{1C5A9529-5870-8840-8684-B65A7D334653}"/>
              </a:ext>
            </a:extLst>
          </p:cNvPr>
          <p:cNvSpPr txBox="1"/>
          <p:nvPr/>
        </p:nvSpPr>
        <p:spPr>
          <a:xfrm>
            <a:off x="639305" y="9906609"/>
            <a:ext cx="5469040" cy="294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ctr">
              <a:lnSpc>
                <a:spcPct val="135000"/>
              </a:lnSpc>
              <a:spcAft>
                <a:spcPts val="1200"/>
              </a:spcAft>
              <a:buClr>
                <a:srgbClr val="FFFFFF"/>
              </a:buClr>
              <a:buSzPts val="4000"/>
            </a:pPr>
            <a:r>
              <a:rPr lang="en-US" sz="4400" u="none" strike="noStrike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Sensibilisation</a:t>
            </a:r>
            <a:r>
              <a:rPr lang="en-US" sz="44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 Communication, Conseil et </a:t>
            </a:r>
            <a:r>
              <a:rPr lang="en-US" sz="4400" u="none" strike="noStrike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Accompagnement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AD47260-D9AA-43D2-AFBB-CCA20D7AB5D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/>
          <p:nvPr/>
        </p:nvSpPr>
        <p:spPr>
          <a:xfrm>
            <a:off x="640144" y="3493921"/>
            <a:ext cx="261308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13380720" y="3617262"/>
            <a:ext cx="261308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0" y="0"/>
            <a:ext cx="17144999" cy="2794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1160379" y="3303421"/>
            <a:ext cx="9345493" cy="13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32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 mettons en lumière nos clients et partenaires sur nos réseaux sociaux (Facebook, Instagram et </a:t>
            </a:r>
            <a:r>
              <a:rPr lang="fr-FR" sz="32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Linkedin</a:t>
            </a:r>
            <a:r>
              <a:rPr lang="fr-FR" sz="32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)</a:t>
            </a:r>
            <a:endParaRPr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13977619" y="3337862"/>
            <a:ext cx="8921615" cy="13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32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 mettons en place des formats vidéos pour donner de la visibilité à votre démarche</a:t>
            </a:r>
            <a:endParaRPr sz="320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2829088" y="275164"/>
            <a:ext cx="13073899" cy="224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NOUS COMMUNIQUONS </a:t>
            </a:r>
          </a:p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SUR VOTRE ACTION !</a:t>
            </a:r>
            <a:endParaRPr lang="en-US" sz="60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Image 2" descr="Une image contenant texte, camion, transport&#10;&#10;Description générée automatiquement">
            <a:extLst>
              <a:ext uri="{FF2B5EF4-FFF2-40B4-BE49-F238E27FC236}">
                <a16:creationId xmlns:a16="http://schemas.microsoft.com/office/drawing/2014/main" id="{03968DE3-9712-9146-9037-F534060D80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2028" y="5362295"/>
            <a:ext cx="9257206" cy="701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3B5DE2EF-7F7A-F548-A10A-F8E4205FE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52" y="5329638"/>
            <a:ext cx="4183691" cy="704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7DF9CD-FE3E-6943-8910-E230DAD69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076" y="5362295"/>
            <a:ext cx="5323796" cy="704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7645623-9452-496F-B836-C565F79A1E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8"/>
          <p:cNvSpPr/>
          <p:nvPr/>
        </p:nvSpPr>
        <p:spPr>
          <a:xfrm>
            <a:off x="2540000" y="1524000"/>
            <a:ext cx="1879600" cy="10668000"/>
          </a:xfrm>
          <a:custGeom>
            <a:avLst/>
            <a:gdLst/>
            <a:ahLst/>
            <a:cxnLst/>
            <a:rect l="l" t="t" r="r" b="b"/>
            <a:pathLst>
              <a:path w="1879600" h="10668000" extrusionOk="0">
                <a:moveTo>
                  <a:pt x="1879600" y="10668000"/>
                </a:moveTo>
                <a:lnTo>
                  <a:pt x="0" y="10668000"/>
                </a:lnTo>
                <a:lnTo>
                  <a:pt x="0" y="0"/>
                </a:lnTo>
                <a:lnTo>
                  <a:pt x="1879600" y="0"/>
                </a:lnTo>
                <a:lnTo>
                  <a:pt x="1879600" y="10668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28" name="Google Shape;1028;p58"/>
          <p:cNvSpPr/>
          <p:nvPr/>
        </p:nvSpPr>
        <p:spPr>
          <a:xfrm>
            <a:off x="4419600" y="1524000"/>
            <a:ext cx="17424400" cy="10668000"/>
          </a:xfrm>
          <a:custGeom>
            <a:avLst/>
            <a:gdLst/>
            <a:ahLst/>
            <a:cxnLst/>
            <a:rect l="l" t="t" r="r" b="b"/>
            <a:pathLst>
              <a:path w="17424400" h="10668000" extrusionOk="0">
                <a:moveTo>
                  <a:pt x="17424400" y="10668000"/>
                </a:moveTo>
                <a:lnTo>
                  <a:pt x="0" y="10668000"/>
                </a:lnTo>
                <a:lnTo>
                  <a:pt x="0" y="0"/>
                </a:lnTo>
                <a:lnTo>
                  <a:pt x="17424400" y="0"/>
                </a:lnTo>
                <a:lnTo>
                  <a:pt x="17424400" y="10668000"/>
                </a:lnTo>
              </a:path>
            </a:pathLst>
          </a:custGeom>
          <a:solidFill>
            <a:srgbClr val="0000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29" name="Google Shape;1029;p58"/>
          <p:cNvSpPr/>
          <p:nvPr/>
        </p:nvSpPr>
        <p:spPr>
          <a:xfrm>
            <a:off x="4419600" y="1524000"/>
            <a:ext cx="17424400" cy="10668000"/>
          </a:xfrm>
          <a:custGeom>
            <a:avLst/>
            <a:gdLst/>
            <a:ahLst/>
            <a:cxnLst/>
            <a:rect l="l" t="t" r="r" b="b"/>
            <a:pathLst>
              <a:path w="17424400" h="10668000" extrusionOk="0">
                <a:moveTo>
                  <a:pt x="17424400" y="10668000"/>
                </a:moveTo>
                <a:lnTo>
                  <a:pt x="0" y="10668000"/>
                </a:lnTo>
                <a:lnTo>
                  <a:pt x="0" y="0"/>
                </a:lnTo>
                <a:lnTo>
                  <a:pt x="17424400" y="0"/>
                </a:lnTo>
                <a:lnTo>
                  <a:pt x="17424400" y="106680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0" name="Google Shape;1030;p58"/>
          <p:cNvSpPr/>
          <p:nvPr/>
        </p:nvSpPr>
        <p:spPr>
          <a:xfrm>
            <a:off x="16929100" y="9652000"/>
            <a:ext cx="4914900" cy="2540000"/>
          </a:xfrm>
          <a:custGeom>
            <a:avLst/>
            <a:gdLst/>
            <a:ahLst/>
            <a:cxnLst/>
            <a:rect l="l" t="t" r="r" b="b"/>
            <a:pathLst>
              <a:path w="4914900" h="2540000" extrusionOk="0">
                <a:moveTo>
                  <a:pt x="0" y="2540000"/>
                </a:moveTo>
                <a:lnTo>
                  <a:pt x="4914900" y="2540000"/>
                </a:lnTo>
                <a:lnTo>
                  <a:pt x="49149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1" name="Google Shape;1031;p58"/>
          <p:cNvSpPr/>
          <p:nvPr/>
        </p:nvSpPr>
        <p:spPr>
          <a:xfrm>
            <a:off x="4419600" y="9652000"/>
            <a:ext cx="12509500" cy="2540000"/>
          </a:xfrm>
          <a:custGeom>
            <a:avLst/>
            <a:gdLst/>
            <a:ahLst/>
            <a:cxnLst/>
            <a:rect l="l" t="t" r="r" b="b"/>
            <a:pathLst>
              <a:path w="12509500" h="2540000" extrusionOk="0">
                <a:moveTo>
                  <a:pt x="0" y="2540000"/>
                </a:moveTo>
                <a:lnTo>
                  <a:pt x="12509500" y="2540000"/>
                </a:lnTo>
                <a:lnTo>
                  <a:pt x="125095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2" name="Google Shape;1032;p58"/>
          <p:cNvSpPr/>
          <p:nvPr/>
        </p:nvSpPr>
        <p:spPr>
          <a:xfrm>
            <a:off x="20045363" y="10790238"/>
            <a:ext cx="84137" cy="79375"/>
          </a:xfrm>
          <a:custGeom>
            <a:avLst/>
            <a:gdLst/>
            <a:ahLst/>
            <a:cxnLst/>
            <a:rect l="l" t="t" r="r" b="b"/>
            <a:pathLst>
              <a:path w="84721" h="78270" extrusionOk="0">
                <a:moveTo>
                  <a:pt x="42126" y="78270"/>
                </a:moveTo>
                <a:lnTo>
                  <a:pt x="41631" y="78270"/>
                </a:lnTo>
                <a:cubicBezTo>
                  <a:pt x="16371" y="78270"/>
                  <a:pt x="0" y="60883"/>
                  <a:pt x="0" y="39128"/>
                </a:cubicBezTo>
                <a:cubicBezTo>
                  <a:pt x="0" y="16903"/>
                  <a:pt x="16853" y="0"/>
                  <a:pt x="42622" y="0"/>
                </a:cubicBezTo>
                <a:cubicBezTo>
                  <a:pt x="68389" y="0"/>
                  <a:pt x="84227" y="16903"/>
                  <a:pt x="84721" y="39128"/>
                </a:cubicBezTo>
                <a:cubicBezTo>
                  <a:pt x="84721" y="60883"/>
                  <a:pt x="68389" y="78270"/>
                  <a:pt x="42126" y="78270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3" name="Google Shape;1033;p58"/>
          <p:cNvSpPr/>
          <p:nvPr/>
        </p:nvSpPr>
        <p:spPr>
          <a:xfrm>
            <a:off x="20166013" y="10895013"/>
            <a:ext cx="230187" cy="231775"/>
          </a:xfrm>
          <a:custGeom>
            <a:avLst/>
            <a:gdLst/>
            <a:ahLst/>
            <a:cxnLst/>
            <a:rect l="l" t="t" r="r" b="b"/>
            <a:pathLst>
              <a:path w="229894" h="231826" extrusionOk="0">
                <a:moveTo>
                  <a:pt x="229894" y="231826"/>
                </a:moveTo>
                <a:lnTo>
                  <a:pt x="154584" y="231826"/>
                </a:lnTo>
                <a:lnTo>
                  <a:pt x="154584" y="110642"/>
                </a:lnTo>
                <a:cubicBezTo>
                  <a:pt x="154584" y="80200"/>
                  <a:pt x="143713" y="59423"/>
                  <a:pt x="116445" y="59423"/>
                </a:cubicBezTo>
                <a:cubicBezTo>
                  <a:pt x="95631" y="59423"/>
                  <a:pt x="83273" y="73418"/>
                  <a:pt x="77812" y="86969"/>
                </a:cubicBezTo>
                <a:cubicBezTo>
                  <a:pt x="75831" y="91808"/>
                  <a:pt x="75324" y="98526"/>
                  <a:pt x="75324" y="105321"/>
                </a:cubicBezTo>
                <a:lnTo>
                  <a:pt x="75324" y="231826"/>
                </a:lnTo>
                <a:lnTo>
                  <a:pt x="0" y="231826"/>
                </a:lnTo>
                <a:cubicBezTo>
                  <a:pt x="0" y="231826"/>
                  <a:pt x="1015" y="26568"/>
                  <a:pt x="0" y="5308"/>
                </a:cubicBezTo>
                <a:lnTo>
                  <a:pt x="75324" y="5308"/>
                </a:lnTo>
                <a:lnTo>
                  <a:pt x="75324" y="37413"/>
                </a:lnTo>
                <a:cubicBezTo>
                  <a:pt x="85331" y="22008"/>
                  <a:pt x="103187" y="0"/>
                  <a:pt x="143192" y="0"/>
                </a:cubicBezTo>
                <a:cubicBezTo>
                  <a:pt x="192747" y="0"/>
                  <a:pt x="229894" y="32359"/>
                  <a:pt x="229894" y="101930"/>
                </a:cubicBezTo>
                <a:lnTo>
                  <a:pt x="229894" y="231826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4" name="Google Shape;1034;p58"/>
          <p:cNvSpPr/>
          <p:nvPr/>
        </p:nvSpPr>
        <p:spPr>
          <a:xfrm>
            <a:off x="7983538" y="10271125"/>
            <a:ext cx="882650" cy="493713"/>
          </a:xfrm>
          <a:custGeom>
            <a:avLst/>
            <a:gdLst/>
            <a:ahLst/>
            <a:cxnLst/>
            <a:rect l="l" t="t" r="r" b="b"/>
            <a:pathLst>
              <a:path w="881836" h="495084" extrusionOk="0">
                <a:moveTo>
                  <a:pt x="838098" y="0"/>
                </a:moveTo>
                <a:lnTo>
                  <a:pt x="0" y="84721"/>
                </a:lnTo>
                <a:lnTo>
                  <a:pt x="43739" y="495084"/>
                </a:lnTo>
                <a:lnTo>
                  <a:pt x="881836" y="410362"/>
                </a:lnTo>
                <a:lnTo>
                  <a:pt x="838098" y="0"/>
                </a:lnTo>
              </a:path>
            </a:pathLst>
          </a:custGeom>
          <a:solidFill>
            <a:srgbClr val="FFED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5" name="Google Shape;1035;p58"/>
          <p:cNvSpPr/>
          <p:nvPr/>
        </p:nvSpPr>
        <p:spPr>
          <a:xfrm>
            <a:off x="8012113" y="10301288"/>
            <a:ext cx="825500" cy="433387"/>
          </a:xfrm>
          <a:custGeom>
            <a:avLst/>
            <a:gdLst/>
            <a:ahLst/>
            <a:cxnLst/>
            <a:rect l="l" t="t" r="r" b="b"/>
            <a:pathLst>
              <a:path w="824915" h="433984" extrusionOk="0">
                <a:moveTo>
                  <a:pt x="0" y="79146"/>
                </a:moveTo>
                <a:lnTo>
                  <a:pt x="786727" y="0"/>
                </a:lnTo>
                <a:lnTo>
                  <a:pt x="824915" y="354812"/>
                </a:lnTo>
                <a:lnTo>
                  <a:pt x="38201" y="433984"/>
                </a:lnTo>
                <a:lnTo>
                  <a:pt x="0" y="79146"/>
                </a:lnTo>
              </a:path>
            </a:pathLst>
          </a:custGeom>
          <a:solidFill>
            <a:srgbClr val="0000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6" name="Google Shape;1036;p58"/>
          <p:cNvSpPr/>
          <p:nvPr/>
        </p:nvSpPr>
        <p:spPr>
          <a:xfrm>
            <a:off x="8005763" y="10294938"/>
            <a:ext cx="838200" cy="446087"/>
          </a:xfrm>
          <a:custGeom>
            <a:avLst/>
            <a:gdLst/>
            <a:ahLst/>
            <a:cxnLst/>
            <a:rect l="l" t="t" r="r" b="b"/>
            <a:pathLst>
              <a:path w="837615" h="446684" extrusionOk="0">
                <a:moveTo>
                  <a:pt x="6350" y="85496"/>
                </a:moveTo>
                <a:lnTo>
                  <a:pt x="793077" y="6350"/>
                </a:lnTo>
                <a:lnTo>
                  <a:pt x="831265" y="361162"/>
                </a:lnTo>
                <a:lnTo>
                  <a:pt x="44551" y="440334"/>
                </a:lnTo>
                <a:lnTo>
                  <a:pt x="6350" y="85496"/>
                </a:lnTo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7" name="Google Shape;1037;p58"/>
          <p:cNvSpPr/>
          <p:nvPr/>
        </p:nvSpPr>
        <p:spPr>
          <a:xfrm>
            <a:off x="8547100" y="10306050"/>
            <a:ext cx="184150" cy="165100"/>
          </a:xfrm>
          <a:custGeom>
            <a:avLst/>
            <a:gdLst/>
            <a:ahLst/>
            <a:cxnLst/>
            <a:rect l="l" t="t" r="r" b="b"/>
            <a:pathLst>
              <a:path w="183298" h="163880" extrusionOk="0">
                <a:moveTo>
                  <a:pt x="83997" y="152082"/>
                </a:moveTo>
                <a:lnTo>
                  <a:pt x="97879" y="137490"/>
                </a:lnTo>
                <a:lnTo>
                  <a:pt x="0" y="147230"/>
                </a:lnTo>
                <a:lnTo>
                  <a:pt x="1358" y="138188"/>
                </a:lnTo>
                <a:lnTo>
                  <a:pt x="95110" y="128447"/>
                </a:lnTo>
                <a:lnTo>
                  <a:pt x="48590" y="109727"/>
                </a:lnTo>
                <a:lnTo>
                  <a:pt x="50672" y="103454"/>
                </a:lnTo>
                <a:lnTo>
                  <a:pt x="104826" y="125691"/>
                </a:lnTo>
                <a:lnTo>
                  <a:pt x="123583" y="1396"/>
                </a:lnTo>
                <a:lnTo>
                  <a:pt x="131229" y="0"/>
                </a:lnTo>
                <a:lnTo>
                  <a:pt x="113157" y="121513"/>
                </a:lnTo>
                <a:lnTo>
                  <a:pt x="141643" y="92354"/>
                </a:lnTo>
                <a:lnTo>
                  <a:pt x="145796" y="95846"/>
                </a:lnTo>
                <a:lnTo>
                  <a:pt x="115951" y="126389"/>
                </a:lnTo>
                <a:lnTo>
                  <a:pt x="183298" y="119456"/>
                </a:lnTo>
                <a:lnTo>
                  <a:pt x="181902" y="128447"/>
                </a:lnTo>
                <a:lnTo>
                  <a:pt x="126365" y="134022"/>
                </a:lnTo>
                <a:lnTo>
                  <a:pt x="156223" y="146532"/>
                </a:lnTo>
                <a:lnTo>
                  <a:pt x="153454" y="152082"/>
                </a:lnTo>
                <a:lnTo>
                  <a:pt x="112483" y="136118"/>
                </a:lnTo>
                <a:lnTo>
                  <a:pt x="111087" y="136118"/>
                </a:lnTo>
                <a:lnTo>
                  <a:pt x="106921" y="163182"/>
                </a:lnTo>
                <a:lnTo>
                  <a:pt x="99276" y="163880"/>
                </a:lnTo>
                <a:lnTo>
                  <a:pt x="102755" y="140271"/>
                </a:lnTo>
                <a:lnTo>
                  <a:pt x="87477" y="155549"/>
                </a:lnTo>
                <a:lnTo>
                  <a:pt x="83997" y="152082"/>
                </a:lnTo>
              </a:path>
            </a:pathLst>
          </a:custGeom>
          <a:solidFill>
            <a:srgbClr val="FFED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38" name="Google Shape;1038;p58"/>
          <p:cNvSpPr/>
          <p:nvPr/>
        </p:nvSpPr>
        <p:spPr>
          <a:xfrm>
            <a:off x="8081963" y="10426700"/>
            <a:ext cx="211137" cy="236538"/>
          </a:xfrm>
          <a:custGeom>
            <a:avLst/>
            <a:gdLst/>
            <a:ahLst/>
            <a:cxnLst/>
            <a:rect l="l" t="t" r="r" b="b"/>
            <a:pathLst>
              <a:path w="210401" h="237476" extrusionOk="0">
                <a:moveTo>
                  <a:pt x="2781" y="223570"/>
                </a:moveTo>
                <a:cubicBezTo>
                  <a:pt x="3492" y="224269"/>
                  <a:pt x="5550" y="224955"/>
                  <a:pt x="6946" y="224955"/>
                </a:cubicBezTo>
                <a:cubicBezTo>
                  <a:pt x="12496" y="224269"/>
                  <a:pt x="26390" y="195109"/>
                  <a:pt x="40970" y="133299"/>
                </a:cubicBezTo>
                <a:cubicBezTo>
                  <a:pt x="52768" y="86080"/>
                  <a:pt x="56933" y="47904"/>
                  <a:pt x="56933" y="47904"/>
                </a:cubicBezTo>
                <a:cubicBezTo>
                  <a:pt x="56933" y="47904"/>
                  <a:pt x="56235" y="46520"/>
                  <a:pt x="55562" y="44424"/>
                </a:cubicBezTo>
                <a:cubicBezTo>
                  <a:pt x="54864" y="39560"/>
                  <a:pt x="56933" y="32626"/>
                  <a:pt x="62496" y="29159"/>
                </a:cubicBezTo>
                <a:cubicBezTo>
                  <a:pt x="68059" y="25692"/>
                  <a:pt x="84022" y="18732"/>
                  <a:pt x="89572" y="18033"/>
                </a:cubicBezTo>
                <a:cubicBezTo>
                  <a:pt x="97205" y="17348"/>
                  <a:pt x="102069" y="22225"/>
                  <a:pt x="103466" y="31940"/>
                </a:cubicBezTo>
                <a:cubicBezTo>
                  <a:pt x="106247" y="47904"/>
                  <a:pt x="108318" y="83337"/>
                  <a:pt x="109016" y="103454"/>
                </a:cubicBezTo>
                <a:cubicBezTo>
                  <a:pt x="109016" y="129158"/>
                  <a:pt x="111125" y="143726"/>
                  <a:pt x="111797" y="152755"/>
                </a:cubicBezTo>
                <a:cubicBezTo>
                  <a:pt x="112483" y="154851"/>
                  <a:pt x="113182" y="156223"/>
                  <a:pt x="115277" y="153441"/>
                </a:cubicBezTo>
                <a:cubicBezTo>
                  <a:pt x="122910" y="144424"/>
                  <a:pt x="130543" y="126365"/>
                  <a:pt x="136791" y="104838"/>
                </a:cubicBezTo>
                <a:cubicBezTo>
                  <a:pt x="149986" y="63169"/>
                  <a:pt x="153454" y="34709"/>
                  <a:pt x="153454" y="34709"/>
                </a:cubicBezTo>
                <a:cubicBezTo>
                  <a:pt x="153454" y="34709"/>
                  <a:pt x="151383" y="21526"/>
                  <a:pt x="158318" y="13881"/>
                </a:cubicBezTo>
                <a:cubicBezTo>
                  <a:pt x="163169" y="8991"/>
                  <a:pt x="177774" y="698"/>
                  <a:pt x="186791" y="0"/>
                </a:cubicBezTo>
                <a:cubicBezTo>
                  <a:pt x="193712" y="-1384"/>
                  <a:pt x="197904" y="4864"/>
                  <a:pt x="199275" y="11798"/>
                </a:cubicBezTo>
                <a:cubicBezTo>
                  <a:pt x="201383" y="27775"/>
                  <a:pt x="201383" y="56934"/>
                  <a:pt x="200672" y="103454"/>
                </a:cubicBezTo>
                <a:cubicBezTo>
                  <a:pt x="200672" y="150672"/>
                  <a:pt x="199275" y="171487"/>
                  <a:pt x="203466" y="182600"/>
                </a:cubicBezTo>
                <a:cubicBezTo>
                  <a:pt x="205523" y="188150"/>
                  <a:pt x="211784" y="188836"/>
                  <a:pt x="210401" y="193026"/>
                </a:cubicBezTo>
                <a:cubicBezTo>
                  <a:pt x="208318" y="198577"/>
                  <a:pt x="207619" y="203428"/>
                  <a:pt x="199973" y="204825"/>
                </a:cubicBezTo>
                <a:cubicBezTo>
                  <a:pt x="188188" y="205511"/>
                  <a:pt x="170116" y="199961"/>
                  <a:pt x="167360" y="175666"/>
                </a:cubicBezTo>
                <a:cubicBezTo>
                  <a:pt x="163169" y="147180"/>
                  <a:pt x="163868" y="118732"/>
                  <a:pt x="163868" y="97205"/>
                </a:cubicBezTo>
                <a:cubicBezTo>
                  <a:pt x="163868" y="93738"/>
                  <a:pt x="162496" y="93027"/>
                  <a:pt x="161099" y="97205"/>
                </a:cubicBezTo>
                <a:cubicBezTo>
                  <a:pt x="156933" y="111773"/>
                  <a:pt x="148590" y="140258"/>
                  <a:pt x="136791" y="164566"/>
                </a:cubicBezTo>
                <a:cubicBezTo>
                  <a:pt x="127761" y="184696"/>
                  <a:pt x="112483" y="197878"/>
                  <a:pt x="105549" y="198577"/>
                </a:cubicBezTo>
                <a:cubicBezTo>
                  <a:pt x="102768" y="199275"/>
                  <a:pt x="98602" y="196494"/>
                  <a:pt x="93738" y="193026"/>
                </a:cubicBezTo>
                <a:cubicBezTo>
                  <a:pt x="88188" y="188836"/>
                  <a:pt x="84022" y="185394"/>
                  <a:pt x="84022" y="181216"/>
                </a:cubicBezTo>
                <a:cubicBezTo>
                  <a:pt x="82625" y="161772"/>
                  <a:pt x="80556" y="132626"/>
                  <a:pt x="77761" y="106921"/>
                </a:cubicBezTo>
                <a:cubicBezTo>
                  <a:pt x="77761" y="102755"/>
                  <a:pt x="75704" y="102755"/>
                  <a:pt x="74307" y="107632"/>
                </a:cubicBezTo>
                <a:cubicBezTo>
                  <a:pt x="69456" y="124282"/>
                  <a:pt x="61797" y="150672"/>
                  <a:pt x="53467" y="174282"/>
                </a:cubicBezTo>
                <a:cubicBezTo>
                  <a:pt x="44450" y="198577"/>
                  <a:pt x="28473" y="236080"/>
                  <a:pt x="13906" y="237476"/>
                </a:cubicBezTo>
                <a:cubicBezTo>
                  <a:pt x="3492" y="238162"/>
                  <a:pt x="0" y="231229"/>
                  <a:pt x="0" y="226364"/>
                </a:cubicBezTo>
                <a:cubicBezTo>
                  <a:pt x="-672" y="222212"/>
                  <a:pt x="2082" y="222212"/>
                  <a:pt x="2781" y="223570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039" name="Google Shape;103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200" y="1498600"/>
            <a:ext cx="17475200" cy="10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58"/>
          <p:cNvSpPr txBox="1"/>
          <p:nvPr/>
        </p:nvSpPr>
        <p:spPr>
          <a:xfrm>
            <a:off x="17818100" y="10083800"/>
            <a:ext cx="3557588" cy="54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Sur</a:t>
            </a:r>
            <a:r>
              <a:rPr lang="en-US" sz="27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27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réseaux</a:t>
            </a:r>
            <a:r>
              <a:rPr lang="en-US" sz="27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sociaux</a:t>
            </a:r>
            <a:r>
              <a:rPr lang="en-US" sz="27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: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041" name="Google Shape;1041;p58"/>
          <p:cNvSpPr txBox="1"/>
          <p:nvPr/>
        </p:nvSpPr>
        <p:spPr>
          <a:xfrm>
            <a:off x="18529300" y="11442700"/>
            <a:ext cx="1924245" cy="54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www.gecco.fr</a:t>
            </a:r>
            <a:endParaRPr sz="2700" dirty="0">
              <a:solidFill>
                <a:srgbClr val="FFFFFF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9708F1E-3ECC-0944-BB94-967C44449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424" y="6099033"/>
            <a:ext cx="11492991" cy="1626403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FC46A43-5C0B-49CC-A6B4-16C831AEC075}"/>
              </a:ext>
            </a:extLst>
          </p:cNvPr>
          <p:cNvSpPr txBox="1"/>
          <p:nvPr/>
        </p:nvSpPr>
        <p:spPr>
          <a:xfrm>
            <a:off x="10362721" y="7187834"/>
            <a:ext cx="5538158" cy="1938992"/>
          </a:xfrm>
          <a:prstGeom prst="rect">
            <a:avLst/>
          </a:prstGeom>
          <a:noFill/>
          <a:ln w="57150">
            <a:solidFill>
              <a:srgbClr val="DF78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DF7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Responsable commerciale </a:t>
            </a:r>
          </a:p>
          <a:p>
            <a:pPr algn="ctr"/>
            <a:r>
              <a:rPr lang="fr-FR" sz="2800" dirty="0">
                <a:latin typeface="Abadi Extra Light" panose="020B0204020104020204" pitchFamily="34" charset="0"/>
              </a:rPr>
              <a:t>Clémence HANTON</a:t>
            </a:r>
          </a:p>
          <a:p>
            <a:pPr algn="ctr"/>
            <a:r>
              <a:rPr lang="fr-FR" sz="2800" dirty="0">
                <a:latin typeface="Abadi Extra Light" panose="020B0204020104020204" pitchFamily="34" charset="0"/>
              </a:rPr>
              <a:t>06 99 88 59 59</a:t>
            </a:r>
          </a:p>
          <a:p>
            <a:pPr algn="ctr"/>
            <a:r>
              <a:rPr lang="fr-FR" sz="2800" i="1" dirty="0">
                <a:latin typeface="Abadi Extra Light" panose="020B0204020104020204" pitchFamily="34" charset="0"/>
              </a:rPr>
              <a:t>Clemence.hanton@gecco.fr</a:t>
            </a:r>
          </a:p>
        </p:txBody>
      </p:sp>
    </p:spTree>
    <p:extLst>
      <p:ext uri="{BB962C8B-B14F-4D97-AF65-F5344CB8AC3E}">
        <p14:creationId xmlns:p14="http://schemas.microsoft.com/office/powerpoint/2010/main" val="283352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97;p2">
            <a:extLst>
              <a:ext uri="{FF2B5EF4-FFF2-40B4-BE49-F238E27FC236}">
                <a16:creationId xmlns:a16="http://schemas.microsoft.com/office/drawing/2014/main" id="{553A7765-901C-8C4B-8DC8-7A934B5190EF}"/>
              </a:ext>
            </a:extLst>
          </p:cNvPr>
          <p:cNvSpPr/>
          <p:nvPr/>
        </p:nvSpPr>
        <p:spPr>
          <a:xfrm>
            <a:off x="-43101" y="-25234"/>
            <a:ext cx="24427101" cy="3723288"/>
          </a:xfrm>
          <a:custGeom>
            <a:avLst/>
            <a:gdLst/>
            <a:ahLst/>
            <a:cxnLst/>
            <a:rect l="l" t="t" r="r" b="b"/>
            <a:pathLst>
              <a:path w="6362687" h="13716000" extrusionOk="0">
                <a:moveTo>
                  <a:pt x="0" y="13716000"/>
                </a:moveTo>
                <a:lnTo>
                  <a:pt x="6362687" y="13716000"/>
                </a:lnTo>
                <a:lnTo>
                  <a:pt x="6362687" y="0"/>
                </a:lnTo>
                <a:lnTo>
                  <a:pt x="0" y="0"/>
                </a:lnTo>
                <a:lnTo>
                  <a:pt x="0" y="13716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98C9B288-B890-DD4A-82B1-B1DCAEB255FB}"/>
              </a:ext>
            </a:extLst>
          </p:cNvPr>
          <p:cNvSpPr txBox="1"/>
          <p:nvPr/>
        </p:nvSpPr>
        <p:spPr>
          <a:xfrm>
            <a:off x="6253694" y="845947"/>
            <a:ext cx="7982158" cy="125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600" u="none" strike="noStrike" cap="none" dirty="0">
                <a:solidFill>
                  <a:schemeClr val="bg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QUI SOMMES-NOUS ?</a:t>
            </a:r>
            <a:endParaRPr lang="en-US" sz="6600" dirty="0">
              <a:solidFill>
                <a:schemeClr val="bg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3A5D51F-7AF2-4102-9183-27AA0F33C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D4624218-7633-43E8-BEDD-5C4AEFC60EA9}"/>
              </a:ext>
            </a:extLst>
          </p:cNvPr>
          <p:cNvGrpSpPr/>
          <p:nvPr/>
        </p:nvGrpSpPr>
        <p:grpSpPr>
          <a:xfrm>
            <a:off x="10617350" y="4640750"/>
            <a:ext cx="11970327" cy="3374966"/>
            <a:chOff x="11237198" y="4206241"/>
            <a:chExt cx="11970327" cy="3374966"/>
          </a:xfrm>
        </p:grpSpPr>
        <p:sp>
          <p:nvSpPr>
            <p:cNvPr id="37" name="Google Shape;97;p2">
              <a:extLst>
                <a:ext uri="{FF2B5EF4-FFF2-40B4-BE49-F238E27FC236}">
                  <a16:creationId xmlns:a16="http://schemas.microsoft.com/office/drawing/2014/main" id="{F9CC8D7F-6E32-4D3E-B3A8-9D1C17C4E656}"/>
                </a:ext>
              </a:extLst>
            </p:cNvPr>
            <p:cNvSpPr/>
            <p:nvPr/>
          </p:nvSpPr>
          <p:spPr>
            <a:xfrm>
              <a:off x="11237198" y="4206241"/>
              <a:ext cx="11970327" cy="3374966"/>
            </a:xfrm>
            <a:custGeom>
              <a:avLst/>
              <a:gdLst/>
              <a:ahLst/>
              <a:cxnLst/>
              <a:rect l="l" t="t" r="r" b="b"/>
              <a:pathLst>
                <a:path w="6362687" h="13716000" extrusionOk="0">
                  <a:moveTo>
                    <a:pt x="0" y="13716000"/>
                  </a:moveTo>
                  <a:lnTo>
                    <a:pt x="6362687" y="13716000"/>
                  </a:lnTo>
                  <a:lnTo>
                    <a:pt x="6362687" y="0"/>
                  </a:lnTo>
                  <a:lnTo>
                    <a:pt x="0" y="0"/>
                  </a:lnTo>
                  <a:lnTo>
                    <a:pt x="0" y="13716000"/>
                  </a:lnTo>
                </a:path>
              </a:pathLst>
            </a:custGeom>
            <a:solidFill>
              <a:srgbClr val="0050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u="none" strike="noStrike" cap="none" dirty="0">
                <a:solidFill>
                  <a:schemeClr val="lt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AA39B4-A6F6-4235-A149-6F451E2DDF7C}"/>
                </a:ext>
              </a:extLst>
            </p:cNvPr>
            <p:cNvSpPr txBox="1"/>
            <p:nvPr/>
          </p:nvSpPr>
          <p:spPr>
            <a:xfrm>
              <a:off x="11737323" y="4959789"/>
              <a:ext cx="399010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25</a:t>
              </a:r>
            </a:p>
            <a:p>
              <a:pPr algn="ctr"/>
              <a:endParaRPr lang="fr-F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Salariés au 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sein de l’entreprise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5B9EF2D-F2F2-4041-9FC0-3D8EE2233707}"/>
                </a:ext>
              </a:extLst>
            </p:cNvPr>
            <p:cNvSpPr txBox="1"/>
            <p:nvPr/>
          </p:nvSpPr>
          <p:spPr>
            <a:xfrm>
              <a:off x="17222362" y="5159844"/>
              <a:ext cx="39901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3,5</a:t>
              </a:r>
            </a:p>
            <a:p>
              <a:pPr algn="ctr"/>
              <a:r>
                <a:rPr lang="fr-F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M€ de CA</a:t>
              </a:r>
            </a:p>
          </p:txBody>
        </p:sp>
        <p:pic>
          <p:nvPicPr>
            <p:cNvPr id="16" name="Graphique 15" descr="Groupe d’hommes contour">
              <a:extLst>
                <a:ext uri="{FF2B5EF4-FFF2-40B4-BE49-F238E27FC236}">
                  <a16:creationId xmlns:a16="http://schemas.microsoft.com/office/drawing/2014/main" id="{7A98EBF6-A064-49BD-A9AF-8AC267AA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861844" y="5159844"/>
              <a:ext cx="1512791" cy="1400382"/>
            </a:xfrm>
            <a:prstGeom prst="rect">
              <a:avLst/>
            </a:prstGeom>
          </p:spPr>
        </p:pic>
        <p:pic>
          <p:nvPicPr>
            <p:cNvPr id="39" name="Graphique 38" descr="Pièces contour">
              <a:extLst>
                <a:ext uri="{FF2B5EF4-FFF2-40B4-BE49-F238E27FC236}">
                  <a16:creationId xmlns:a16="http://schemas.microsoft.com/office/drawing/2014/main" id="{55648E58-E63C-4A22-BB99-8335584C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012142" y="5159844"/>
              <a:ext cx="1200329" cy="1200329"/>
            </a:xfrm>
            <a:prstGeom prst="rect">
              <a:avLst/>
            </a:prstGeom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4B38361-5FB9-43EF-BF72-3AF68B4ECCD4}"/>
              </a:ext>
            </a:extLst>
          </p:cNvPr>
          <p:cNvGrpSpPr/>
          <p:nvPr/>
        </p:nvGrpSpPr>
        <p:grpSpPr>
          <a:xfrm>
            <a:off x="10617351" y="8916109"/>
            <a:ext cx="11970327" cy="3901352"/>
            <a:chOff x="10459121" y="8601312"/>
            <a:chExt cx="11970327" cy="3901352"/>
          </a:xfrm>
        </p:grpSpPr>
        <p:sp>
          <p:nvSpPr>
            <p:cNvPr id="49" name="Google Shape;97;p2">
              <a:extLst>
                <a:ext uri="{FF2B5EF4-FFF2-40B4-BE49-F238E27FC236}">
                  <a16:creationId xmlns:a16="http://schemas.microsoft.com/office/drawing/2014/main" id="{F59F7560-CE43-48E0-BB22-1838761B4C46}"/>
                </a:ext>
              </a:extLst>
            </p:cNvPr>
            <p:cNvSpPr/>
            <p:nvPr/>
          </p:nvSpPr>
          <p:spPr>
            <a:xfrm>
              <a:off x="10459121" y="8601312"/>
              <a:ext cx="11970327" cy="3901352"/>
            </a:xfrm>
            <a:custGeom>
              <a:avLst/>
              <a:gdLst/>
              <a:ahLst/>
              <a:cxnLst/>
              <a:rect l="l" t="t" r="r" b="b"/>
              <a:pathLst>
                <a:path w="6362687" h="13716000" extrusionOk="0">
                  <a:moveTo>
                    <a:pt x="0" y="13716000"/>
                  </a:moveTo>
                  <a:lnTo>
                    <a:pt x="6362687" y="13716000"/>
                  </a:lnTo>
                  <a:lnTo>
                    <a:pt x="6362687" y="0"/>
                  </a:lnTo>
                  <a:lnTo>
                    <a:pt x="0" y="0"/>
                  </a:lnTo>
                  <a:lnTo>
                    <a:pt x="0" y="13716000"/>
                  </a:lnTo>
                </a:path>
              </a:pathLst>
            </a:custGeom>
            <a:solidFill>
              <a:srgbClr val="F59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u="none" strike="noStrike" cap="none" dirty="0">
                <a:solidFill>
                  <a:schemeClr val="lt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10A5F85-CD77-461C-9EA9-FB0055A4C3BA}"/>
                </a:ext>
              </a:extLst>
            </p:cNvPr>
            <p:cNvSpPr txBox="1"/>
            <p:nvPr/>
          </p:nvSpPr>
          <p:spPr>
            <a:xfrm>
              <a:off x="11418994" y="9501696"/>
              <a:ext cx="3990109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fr-FR" sz="2400" b="1" dirty="0">
                  <a:solidFill>
                    <a:srgbClr val="005024"/>
                  </a:solidFill>
                  <a:latin typeface="Abadi Extra Light" panose="020B0204020104020204" pitchFamily="34" charset="0"/>
                </a:rPr>
                <a:t>Plus de</a:t>
              </a:r>
            </a:p>
            <a:p>
              <a:pPr algn="ctr"/>
              <a:r>
                <a:rPr lang="fr-FR" sz="4800" b="1" dirty="0">
                  <a:solidFill>
                    <a:srgbClr val="0050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15</a:t>
              </a:r>
            </a:p>
            <a:p>
              <a:pPr algn="ctr"/>
              <a:endParaRPr lang="fr-FR" sz="1050" b="1" dirty="0">
                <a:solidFill>
                  <a:srgbClr val="005024"/>
                </a:solidFill>
                <a:latin typeface="Abadi Extra Light" panose="020B0204020104020204" pitchFamily="34" charset="0"/>
              </a:endParaRPr>
            </a:p>
            <a:p>
              <a:pPr algn="ctr"/>
              <a:r>
                <a:rPr lang="fr-FR" sz="2400" b="1" dirty="0">
                  <a:solidFill>
                    <a:srgbClr val="005024"/>
                  </a:solidFill>
                  <a:latin typeface="Abadi Extra Light" panose="020B0204020104020204" pitchFamily="34" charset="0"/>
                </a:rPr>
                <a:t>Ans d’expérience</a:t>
              </a:r>
            </a:p>
          </p:txBody>
        </p:sp>
        <p:pic>
          <p:nvPicPr>
            <p:cNvPr id="52" name="Graphique 51" descr="Trophée contour">
              <a:extLst>
                <a:ext uri="{FF2B5EF4-FFF2-40B4-BE49-F238E27FC236}">
                  <a16:creationId xmlns:a16="http://schemas.microsoft.com/office/drawing/2014/main" id="{439F487D-A995-407D-A97A-B83EF6513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330979" y="9852565"/>
              <a:ext cx="1466602" cy="1466602"/>
            </a:xfrm>
            <a:prstGeom prst="rect">
              <a:avLst/>
            </a:prstGeom>
          </p:spPr>
        </p:pic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FC1A684-FC18-490D-A1E9-54272BEEF814}"/>
                </a:ext>
              </a:extLst>
            </p:cNvPr>
            <p:cNvSpPr txBox="1"/>
            <p:nvPr/>
          </p:nvSpPr>
          <p:spPr>
            <a:xfrm>
              <a:off x="16568096" y="9785647"/>
              <a:ext cx="399010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0050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2200</a:t>
              </a:r>
            </a:p>
            <a:p>
              <a:pPr algn="ctr"/>
              <a:endParaRPr lang="fr-FR" sz="1000" b="1" dirty="0">
                <a:solidFill>
                  <a:srgbClr val="005024"/>
                </a:solidFill>
                <a:latin typeface="Abadi Extra Light" panose="020B0204020104020204" pitchFamily="34" charset="0"/>
              </a:endParaRPr>
            </a:p>
            <a:p>
              <a:pPr algn="ctr"/>
              <a:r>
                <a:rPr lang="fr-FR" sz="2400" b="1" dirty="0">
                  <a:solidFill>
                    <a:srgbClr val="005024"/>
                  </a:solidFill>
                  <a:latin typeface="Abadi Extra Light" panose="020B0204020104020204" pitchFamily="34" charset="0"/>
                </a:rPr>
                <a:t>Clients privés </a:t>
              </a:r>
            </a:p>
            <a:p>
              <a:pPr algn="ctr"/>
              <a:r>
                <a:rPr lang="fr-FR" sz="2400" b="1" dirty="0">
                  <a:solidFill>
                    <a:srgbClr val="005024"/>
                  </a:solidFill>
                  <a:latin typeface="Abadi Extra Light" panose="020B0204020104020204" pitchFamily="34" charset="0"/>
                </a:rPr>
                <a:t>et publics</a:t>
              </a:r>
            </a:p>
          </p:txBody>
        </p:sp>
        <p:pic>
          <p:nvPicPr>
            <p:cNvPr id="55" name="Graphique 54" descr="Employé de bureau contour">
              <a:extLst>
                <a:ext uri="{FF2B5EF4-FFF2-40B4-BE49-F238E27FC236}">
                  <a16:creationId xmlns:a16="http://schemas.microsoft.com/office/drawing/2014/main" id="{70EB6437-2A66-4E0B-9252-E3C9A6C4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382427" y="9833420"/>
              <a:ext cx="1437129" cy="1437129"/>
            </a:xfrm>
            <a:prstGeom prst="rect">
              <a:avLst/>
            </a:prstGeom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3C0D8F9-E930-441D-B73F-973ED7C79C99}"/>
              </a:ext>
            </a:extLst>
          </p:cNvPr>
          <p:cNvGrpSpPr/>
          <p:nvPr/>
        </p:nvGrpSpPr>
        <p:grpSpPr>
          <a:xfrm>
            <a:off x="1790500" y="4587540"/>
            <a:ext cx="6673567" cy="8229921"/>
            <a:chOff x="2020387" y="4272743"/>
            <a:chExt cx="6673567" cy="82299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7C4BCD-0C01-46B6-AABB-86FBF6C61553}"/>
                </a:ext>
              </a:extLst>
            </p:cNvPr>
            <p:cNvSpPr/>
            <p:nvPr/>
          </p:nvSpPr>
          <p:spPr>
            <a:xfrm>
              <a:off x="2020387" y="4272743"/>
              <a:ext cx="6673567" cy="8229921"/>
            </a:xfrm>
            <a:prstGeom prst="rect">
              <a:avLst/>
            </a:prstGeom>
            <a:solidFill>
              <a:srgbClr val="005024"/>
            </a:solidFill>
            <a:ln>
              <a:solidFill>
                <a:srgbClr val="0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CF65DFE-AC7B-442D-82F7-FDC4D0A71121}"/>
                </a:ext>
              </a:extLst>
            </p:cNvPr>
            <p:cNvSpPr txBox="1"/>
            <p:nvPr/>
          </p:nvSpPr>
          <p:spPr>
            <a:xfrm>
              <a:off x="2823980" y="7514610"/>
              <a:ext cx="39901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3 000</a:t>
              </a:r>
            </a:p>
            <a:p>
              <a:pPr algn="ctr"/>
              <a:endPara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Tonnes/an de 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déchets traités</a:t>
              </a:r>
            </a:p>
          </p:txBody>
        </p:sp>
        <p:pic>
          <p:nvPicPr>
            <p:cNvPr id="58" name="Graphique 57" descr="Ordures contour">
              <a:extLst>
                <a:ext uri="{FF2B5EF4-FFF2-40B4-BE49-F238E27FC236}">
                  <a16:creationId xmlns:a16="http://schemas.microsoft.com/office/drawing/2014/main" id="{B343163B-7E35-4F8A-BF03-0D4A73EB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75702" y="7690484"/>
              <a:ext cx="1394438" cy="1394438"/>
            </a:xfrm>
            <a:prstGeom prst="rect">
              <a:avLst/>
            </a:prstGeom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ADC981E-B68A-49D6-A72C-2D9E2F328921}"/>
                </a:ext>
              </a:extLst>
            </p:cNvPr>
            <p:cNvSpPr txBox="1"/>
            <p:nvPr/>
          </p:nvSpPr>
          <p:spPr>
            <a:xfrm>
              <a:off x="3315088" y="4668656"/>
              <a:ext cx="39901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FBAD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ENTREPRISE D’INSERTION</a:t>
              </a:r>
              <a:endParaRPr lang="fr-FR" sz="1800" b="1" dirty="0">
                <a:solidFill>
                  <a:srgbClr val="FBA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E8EF6D9-3ABB-46F1-A53F-6FF9FBEC2F30}"/>
                </a:ext>
              </a:extLst>
            </p:cNvPr>
            <p:cNvSpPr txBox="1"/>
            <p:nvPr/>
          </p:nvSpPr>
          <p:spPr>
            <a:xfrm>
              <a:off x="3125652" y="6056499"/>
              <a:ext cx="43689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FBAD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ENTREPRISE SOCIÉTALE ET SOLIDAIRE</a:t>
              </a:r>
              <a:endParaRPr lang="fr-FR" sz="1800" b="1" dirty="0">
                <a:solidFill>
                  <a:srgbClr val="FBA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CC29E232-FF31-4491-AC14-7479B6BDBC3D}"/>
                </a:ext>
              </a:extLst>
            </p:cNvPr>
            <p:cNvSpPr txBox="1"/>
            <p:nvPr/>
          </p:nvSpPr>
          <p:spPr>
            <a:xfrm>
              <a:off x="3125652" y="11194575"/>
              <a:ext cx="43689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FBAD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DÉMARCHE QSE ET D’INOVATION</a:t>
              </a:r>
              <a:endParaRPr lang="fr-FR" sz="1800" b="1" dirty="0">
                <a:solidFill>
                  <a:srgbClr val="FBA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7321168-5231-40F2-A39D-28FAFDEDABCD}"/>
                </a:ext>
              </a:extLst>
            </p:cNvPr>
            <p:cNvSpPr txBox="1"/>
            <p:nvPr/>
          </p:nvSpPr>
          <p:spPr>
            <a:xfrm>
              <a:off x="2875473" y="9846709"/>
              <a:ext cx="4687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FBAD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COLLECTE ET TRANSFORMATION LOCALE</a:t>
              </a:r>
              <a:endParaRPr lang="fr-FR" sz="1800" b="1" dirty="0">
                <a:solidFill>
                  <a:srgbClr val="FBA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pic>
          <p:nvPicPr>
            <p:cNvPr id="65" name="Graphique 64" descr="Soin contour">
              <a:extLst>
                <a:ext uri="{FF2B5EF4-FFF2-40B4-BE49-F238E27FC236}">
                  <a16:creationId xmlns:a16="http://schemas.microsoft.com/office/drawing/2014/main" id="{EAA3290B-344A-432D-BE90-4843F412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7461" y="5200348"/>
              <a:ext cx="750335" cy="750335"/>
            </a:xfrm>
            <a:prstGeom prst="rect">
              <a:avLst/>
            </a:prstGeom>
          </p:spPr>
        </p:pic>
        <p:pic>
          <p:nvPicPr>
            <p:cNvPr id="67" name="Graphique 66" descr="Évaluation contour">
              <a:extLst>
                <a:ext uri="{FF2B5EF4-FFF2-40B4-BE49-F238E27FC236}">
                  <a16:creationId xmlns:a16="http://schemas.microsoft.com/office/drawing/2014/main" id="{C1E63D5D-039C-42D2-B052-972A5EE4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61771" y="11041416"/>
              <a:ext cx="914400" cy="914400"/>
            </a:xfrm>
            <a:prstGeom prst="rect">
              <a:avLst/>
            </a:prstGeom>
          </p:spPr>
        </p:pic>
        <p:pic>
          <p:nvPicPr>
            <p:cNvPr id="69" name="Graphique 68" descr="Repère contour">
              <a:extLst>
                <a:ext uri="{FF2B5EF4-FFF2-40B4-BE49-F238E27FC236}">
                  <a16:creationId xmlns:a16="http://schemas.microsoft.com/office/drawing/2014/main" id="{E9E9F6F0-DD21-46FB-9CD6-56D2897D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81948" y="9659611"/>
              <a:ext cx="792257" cy="792257"/>
            </a:xfrm>
            <a:prstGeom prst="rect">
              <a:avLst/>
            </a:prstGeom>
          </p:spPr>
        </p:pic>
      </p:grpSp>
      <p:pic>
        <p:nvPicPr>
          <p:cNvPr id="73" name="Image 72">
            <a:extLst>
              <a:ext uri="{FF2B5EF4-FFF2-40B4-BE49-F238E27FC236}">
                <a16:creationId xmlns:a16="http://schemas.microsoft.com/office/drawing/2014/main" id="{587395A8-6868-4884-BE89-0F179B3533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6886" y="-297633"/>
            <a:ext cx="5647113" cy="39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11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22579201" y="9779292"/>
            <a:ext cx="746125" cy="749300"/>
          </a:xfrm>
          <a:custGeom>
            <a:avLst/>
            <a:gdLst/>
            <a:ahLst/>
            <a:cxnLst/>
            <a:rect l="l" t="t" r="r" b="b"/>
            <a:pathLst>
              <a:path w="736600" h="736600" extrusionOk="0">
                <a:moveTo>
                  <a:pt x="0" y="736600"/>
                </a:moveTo>
                <a:lnTo>
                  <a:pt x="736600" y="736600"/>
                </a:lnTo>
                <a:lnTo>
                  <a:pt x="736600" y="0"/>
                </a:lnTo>
                <a:lnTo>
                  <a:pt x="0" y="0"/>
                </a:lnTo>
                <a:lnTo>
                  <a:pt x="0" y="7366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959702" y="9939223"/>
            <a:ext cx="749300" cy="749300"/>
          </a:xfrm>
          <a:custGeom>
            <a:avLst/>
            <a:gdLst/>
            <a:ahLst/>
            <a:cxnLst/>
            <a:rect l="l" t="t" r="r" b="b"/>
            <a:pathLst>
              <a:path w="749300" h="749300" extrusionOk="0">
                <a:moveTo>
                  <a:pt x="0" y="749300"/>
                </a:moveTo>
                <a:lnTo>
                  <a:pt x="749300" y="749300"/>
                </a:lnTo>
                <a:lnTo>
                  <a:pt x="749300" y="0"/>
                </a:lnTo>
                <a:lnTo>
                  <a:pt x="0" y="0"/>
                </a:lnTo>
                <a:lnTo>
                  <a:pt x="0" y="7493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959702" y="851215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 extrusionOk="0">
                <a:moveTo>
                  <a:pt x="0" y="736600"/>
                </a:moveTo>
                <a:lnTo>
                  <a:pt x="736600" y="736600"/>
                </a:lnTo>
                <a:lnTo>
                  <a:pt x="736600" y="0"/>
                </a:lnTo>
                <a:lnTo>
                  <a:pt x="0" y="0"/>
                </a:lnTo>
                <a:lnTo>
                  <a:pt x="0" y="7366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2837779" y="818223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 extrusionOk="0">
                <a:moveTo>
                  <a:pt x="0" y="736600"/>
                </a:moveTo>
                <a:lnTo>
                  <a:pt x="736600" y="736600"/>
                </a:lnTo>
                <a:lnTo>
                  <a:pt x="736600" y="0"/>
                </a:lnTo>
                <a:lnTo>
                  <a:pt x="0" y="0"/>
                </a:lnTo>
                <a:lnTo>
                  <a:pt x="0" y="7366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4478000" y="7577138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6819" h="115506" extrusionOk="0">
                <a:moveTo>
                  <a:pt x="0" y="0"/>
                </a:moveTo>
                <a:lnTo>
                  <a:pt x="56819" y="0"/>
                </a:lnTo>
                <a:lnTo>
                  <a:pt x="56819" y="115506"/>
                </a:lnTo>
                <a:lnTo>
                  <a:pt x="0" y="11550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4876463" y="8032750"/>
            <a:ext cx="115887" cy="57150"/>
          </a:xfrm>
          <a:custGeom>
            <a:avLst/>
            <a:gdLst/>
            <a:ahLst/>
            <a:cxnLst/>
            <a:rect l="l" t="t" r="r" b="b"/>
            <a:pathLst>
              <a:path w="115506" h="56794" extrusionOk="0">
                <a:moveTo>
                  <a:pt x="0" y="0"/>
                </a:moveTo>
                <a:lnTo>
                  <a:pt x="115506" y="0"/>
                </a:lnTo>
                <a:lnTo>
                  <a:pt x="115506" y="56794"/>
                </a:lnTo>
                <a:lnTo>
                  <a:pt x="0" y="5679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4022388" y="8032750"/>
            <a:ext cx="115887" cy="57150"/>
          </a:xfrm>
          <a:custGeom>
            <a:avLst/>
            <a:gdLst/>
            <a:ahLst/>
            <a:cxnLst/>
            <a:rect l="l" t="t" r="r" b="b"/>
            <a:pathLst>
              <a:path w="115506" h="56794" extrusionOk="0">
                <a:moveTo>
                  <a:pt x="0" y="0"/>
                </a:moveTo>
                <a:lnTo>
                  <a:pt x="115506" y="0"/>
                </a:lnTo>
                <a:lnTo>
                  <a:pt x="115506" y="56794"/>
                </a:lnTo>
                <a:lnTo>
                  <a:pt x="0" y="5679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4747875" y="7699375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496" h="120472" extrusionOk="0">
                <a:moveTo>
                  <a:pt x="40169" y="120472"/>
                </a:moveTo>
                <a:lnTo>
                  <a:pt x="0" y="80302"/>
                </a:lnTo>
                <a:lnTo>
                  <a:pt x="80326" y="0"/>
                </a:lnTo>
                <a:lnTo>
                  <a:pt x="120496" y="40144"/>
                </a:lnTo>
                <a:lnTo>
                  <a:pt x="40169" y="120472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4146213" y="8302625"/>
            <a:ext cx="119062" cy="120650"/>
          </a:xfrm>
          <a:custGeom>
            <a:avLst/>
            <a:gdLst/>
            <a:ahLst/>
            <a:cxnLst/>
            <a:rect l="l" t="t" r="r" b="b"/>
            <a:pathLst>
              <a:path w="120498" h="120498" extrusionOk="0">
                <a:moveTo>
                  <a:pt x="0" y="80327"/>
                </a:moveTo>
                <a:lnTo>
                  <a:pt x="80326" y="0"/>
                </a:lnTo>
                <a:lnTo>
                  <a:pt x="120498" y="40157"/>
                </a:lnTo>
                <a:lnTo>
                  <a:pt x="40169" y="120498"/>
                </a:lnTo>
                <a:lnTo>
                  <a:pt x="0" y="80327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4368463" y="8093075"/>
            <a:ext cx="106362" cy="106363"/>
          </a:xfrm>
          <a:custGeom>
            <a:avLst/>
            <a:gdLst/>
            <a:ahLst/>
            <a:cxnLst/>
            <a:rect l="l" t="t" r="r" b="b"/>
            <a:pathLst>
              <a:path w="106350" h="106350" extrusionOk="0">
                <a:moveTo>
                  <a:pt x="106350" y="106350"/>
                </a:moveTo>
                <a:cubicBezTo>
                  <a:pt x="94132" y="53721"/>
                  <a:pt x="52654" y="12217"/>
                  <a:pt x="0" y="0"/>
                </a:cubicBezTo>
                <a:cubicBezTo>
                  <a:pt x="12193" y="52654"/>
                  <a:pt x="53695" y="94157"/>
                  <a:pt x="106350" y="106350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4365288" y="8486775"/>
            <a:ext cx="284162" cy="58738"/>
          </a:xfrm>
          <a:custGeom>
            <a:avLst/>
            <a:gdLst/>
            <a:ahLst/>
            <a:cxnLst/>
            <a:rect l="l" t="t" r="r" b="b"/>
            <a:pathLst>
              <a:path w="284047" h="58711" extrusionOk="0">
                <a:moveTo>
                  <a:pt x="0" y="0"/>
                </a:moveTo>
                <a:lnTo>
                  <a:pt x="284047" y="0"/>
                </a:lnTo>
                <a:lnTo>
                  <a:pt x="284047" y="58711"/>
                </a:lnTo>
                <a:lnTo>
                  <a:pt x="0" y="5871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0" y="0"/>
            <a:ext cx="8077200" cy="13716000"/>
          </a:xfrm>
          <a:custGeom>
            <a:avLst/>
            <a:gdLst/>
            <a:ahLst/>
            <a:cxnLst/>
            <a:rect l="l" t="t" r="r" b="b"/>
            <a:pathLst>
              <a:path w="8077200" h="13716000" extrusionOk="0">
                <a:moveTo>
                  <a:pt x="0" y="13716000"/>
                </a:moveTo>
                <a:lnTo>
                  <a:pt x="8077200" y="13716000"/>
                </a:lnTo>
                <a:lnTo>
                  <a:pt x="8077200" y="0"/>
                </a:lnTo>
                <a:lnTo>
                  <a:pt x="0" y="0"/>
                </a:lnTo>
                <a:lnTo>
                  <a:pt x="0" y="13716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8361213" y="911496"/>
            <a:ext cx="4217988" cy="67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r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TRANSFORME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22798485" y="9779292"/>
            <a:ext cx="234950" cy="83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36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3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7075154" y="1729985"/>
            <a:ext cx="6250172" cy="135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342900" marR="0" lvl="0" indent="-34290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développons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filières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locales de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valorisation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des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partenariat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avec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structures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spécialisées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(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BioEcoAgro</a:t>
            </a:r>
            <a:r>
              <a:rPr lang="en-US" sz="24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,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Exonia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…).</a:t>
            </a:r>
            <a:endParaRPr sz="24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18087159" y="9900284"/>
            <a:ext cx="4168770" cy="67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r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	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RECYCLE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202590" y="9963035"/>
            <a:ext cx="250825" cy="83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36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4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17075154" y="10793942"/>
            <a:ext cx="6250172" cy="17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342900" marR="0" lvl="0" indent="-34290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vendons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les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éco-produits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ainsi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recyclés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aux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collectivités</a:t>
            </a:r>
            <a:r>
              <a:rPr lang="en-US" sz="24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(biodiesel),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aux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particuliers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(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bûches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chauffage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) et aux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professionnels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(compost,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biolubrifiant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pour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tronçonneuses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). </a:t>
            </a:r>
            <a:endParaRPr sz="24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9967545" y="10014775"/>
            <a:ext cx="4327673" cy="67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VA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PLUS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LOIN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254977" y="868678"/>
            <a:ext cx="146050" cy="83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36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1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8640574" y="10793942"/>
            <a:ext cx="7592033" cy="266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342900" lvl="0" indent="-342900" algn="just">
              <a:lnSpc>
                <a:spcPct val="117857"/>
              </a:lnSpc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accompagnons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les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différents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publics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vers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une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meilleure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gestion des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déchets</a:t>
            </a:r>
            <a:r>
              <a:rPr lang="fr-FR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avec nos </a:t>
            </a:r>
            <a:r>
              <a:rPr lang="fr-FR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opérations de sensibilisation</a:t>
            </a:r>
            <a:r>
              <a:rPr lang="fr-FR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.</a:t>
            </a:r>
            <a:endParaRPr lang="en-US" sz="24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178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Nous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proposons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des 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formations et des </a:t>
            </a:r>
            <a:r>
              <a:rPr lang="en-US" sz="24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prestations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conseil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  <a:endParaRPr lang="en-US" sz="240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342900" indent="-342900" algn="just">
              <a:lnSpc>
                <a:spcPct val="1178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Nous </a:t>
            </a:r>
            <a:r>
              <a:rPr lang="en-US" sz="24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communiquons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 donner de la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visibilité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votre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action (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réseaux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sociaux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vidéos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affiches, stickers).</a:t>
            </a:r>
          </a:p>
        </p:txBody>
      </p:sp>
      <p:sp>
        <p:nvSpPr>
          <p:cNvPr id="163" name="Google Shape;163;p3"/>
          <p:cNvSpPr txBox="1"/>
          <p:nvPr/>
        </p:nvSpPr>
        <p:spPr>
          <a:xfrm>
            <a:off x="9986814" y="911496"/>
            <a:ext cx="3662511" cy="67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</a:t>
            </a:r>
            <a:r>
              <a:rPr lang="en-US" sz="3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23088604" y="835686"/>
            <a:ext cx="234950" cy="83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36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8993607" y="1806635"/>
            <a:ext cx="7238999" cy="17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342900" lvl="0" indent="-342900" algn="just">
              <a:lnSpc>
                <a:spcPct val="117857"/>
              </a:lnSpc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Nous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proposons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es</a:t>
            </a:r>
            <a:r>
              <a:rPr lang="en-US" sz="24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déchets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alimentaires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des restaurants, des industries, des </a:t>
            </a:r>
            <a:r>
              <a:rPr lang="en-US" sz="24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restaurations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collectives et </a:t>
            </a:r>
            <a:r>
              <a:rPr lang="en-US" sz="24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rapides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des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particuliers</a:t>
            </a:r>
            <a:r>
              <a:rPr lang="en-US" sz="24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camionette sur les Hauts-de-France et à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vélo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triporteur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sur la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métropole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lilloise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</a:p>
        </p:txBody>
      </p:sp>
      <p:sp>
        <p:nvSpPr>
          <p:cNvPr id="166" name="Google Shape;166;p3"/>
          <p:cNvSpPr txBox="1"/>
          <p:nvPr/>
        </p:nvSpPr>
        <p:spPr>
          <a:xfrm>
            <a:off x="992263" y="3538639"/>
            <a:ext cx="6092674" cy="663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UN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MODÈLE</a:t>
            </a:r>
            <a:r>
              <a:rPr lang="en-US" sz="6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D’ÉCONOMIE CIRCULAIRE</a:t>
            </a:r>
          </a:p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endParaRPr lang="en-US" sz="6000" u="none" strike="noStrike" cap="none" dirty="0">
              <a:solidFill>
                <a:srgbClr val="FFFFFF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SUR LES HAUTS-DE-FRANCE…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47F7FE-1444-2D41-9797-4BC6821F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483" y="3991463"/>
            <a:ext cx="5848246" cy="5733073"/>
          </a:xfrm>
          <a:prstGeom prst="rect">
            <a:avLst/>
          </a:prstGeom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2956" y="6050101"/>
            <a:ext cx="20193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28EC6D0-344A-4298-A7A3-9E0135B893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;p6">
            <a:extLst>
              <a:ext uri="{FF2B5EF4-FFF2-40B4-BE49-F238E27FC236}">
                <a16:creationId xmlns:a16="http://schemas.microsoft.com/office/drawing/2014/main" id="{5FA33B8A-8020-F741-926E-936AAA0D8CDE}"/>
              </a:ext>
            </a:extLst>
          </p:cNvPr>
          <p:cNvSpPr/>
          <p:nvPr/>
        </p:nvSpPr>
        <p:spPr>
          <a:xfrm>
            <a:off x="0" y="0"/>
            <a:ext cx="6718852" cy="13716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Image 7" descr="Une image contenant texte, intérieur, conteneur, corbeille&#10;&#10;Description générée automatiquement">
            <a:extLst>
              <a:ext uri="{FF2B5EF4-FFF2-40B4-BE49-F238E27FC236}">
                <a16:creationId xmlns:a16="http://schemas.microsoft.com/office/drawing/2014/main" id="{CEBAB0EB-B7E6-3943-A8AA-2155DE06CB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1" y="8146473"/>
            <a:ext cx="8365475" cy="55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207;p5">
            <a:extLst>
              <a:ext uri="{FF2B5EF4-FFF2-40B4-BE49-F238E27FC236}">
                <a16:creationId xmlns:a16="http://schemas.microsoft.com/office/drawing/2014/main" id="{E8585F5D-2A1B-6041-BBB0-C14D58750B7D}"/>
              </a:ext>
            </a:extLst>
          </p:cNvPr>
          <p:cNvSpPr txBox="1"/>
          <p:nvPr/>
        </p:nvSpPr>
        <p:spPr>
          <a:xfrm>
            <a:off x="760784" y="5430889"/>
            <a:ext cx="5197283" cy="554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7200" u="none" strike="noStrike" cap="none" dirty="0">
                <a:solidFill>
                  <a:schemeClr val="bg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 COLLECTE</a:t>
            </a:r>
            <a:endParaRPr lang="en-US" sz="7200" dirty="0">
              <a:solidFill>
                <a:schemeClr val="bg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none" strike="noStrike" cap="none" dirty="0">
                <a:solidFill>
                  <a:schemeClr val="tx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	</a:t>
            </a:r>
            <a:endParaRPr sz="180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Google Shape;161;p3">
            <a:extLst>
              <a:ext uri="{FF2B5EF4-FFF2-40B4-BE49-F238E27FC236}">
                <a16:creationId xmlns:a16="http://schemas.microsoft.com/office/drawing/2014/main" id="{C1CFB68B-7A43-8849-9E41-2E8C01E476BB}"/>
              </a:ext>
            </a:extLst>
          </p:cNvPr>
          <p:cNvSpPr txBox="1"/>
          <p:nvPr/>
        </p:nvSpPr>
        <p:spPr>
          <a:xfrm>
            <a:off x="2764959" y="1491657"/>
            <a:ext cx="1202629" cy="306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1</a:t>
            </a:r>
            <a:endParaRPr sz="166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Google Shape;208;p5">
            <a:extLst>
              <a:ext uri="{FF2B5EF4-FFF2-40B4-BE49-F238E27FC236}">
                <a16:creationId xmlns:a16="http://schemas.microsoft.com/office/drawing/2014/main" id="{92071EAA-0EF9-0241-8C97-89674BF2899A}"/>
              </a:ext>
            </a:extLst>
          </p:cNvPr>
          <p:cNvSpPr txBox="1"/>
          <p:nvPr/>
        </p:nvSpPr>
        <p:spPr>
          <a:xfrm>
            <a:off x="574127" y="9299843"/>
            <a:ext cx="5469040" cy="111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ctr">
              <a:lnSpc>
                <a:spcPct val="135000"/>
              </a:lnSpc>
              <a:spcAft>
                <a:spcPts val="1200"/>
              </a:spcAft>
              <a:buClr>
                <a:srgbClr val="FFFFFF"/>
              </a:buClr>
              <a:buSzPts val="4000"/>
            </a:pPr>
            <a:r>
              <a:rPr lang="en-US" sz="44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 </a:t>
            </a:r>
            <a:r>
              <a:rPr lang="en-US" sz="4400" u="none" strike="noStrike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pôle</a:t>
            </a:r>
            <a:r>
              <a:rPr lang="en-US" sz="44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400" u="none" strike="noStrike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A0A2E7-5208-4E77-9FFC-528902976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E936756-CFF7-412A-9617-43B464E70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281878"/>
              </p:ext>
            </p:extLst>
          </p:nvPr>
        </p:nvGraphicFramePr>
        <p:xfrm>
          <a:off x="5301423" y="349296"/>
          <a:ext cx="10966011" cy="724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 10" descr="Une image contenant ciel, extérieur, route, remorque&#10;&#10;Description générée automatiquement">
            <a:extLst>
              <a:ext uri="{FF2B5EF4-FFF2-40B4-BE49-F238E27FC236}">
                <a16:creationId xmlns:a16="http://schemas.microsoft.com/office/drawing/2014/main" id="{35A36F0F-D746-4AB9-A5E7-9C21C35EA5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4327" y="0"/>
            <a:ext cx="9299674" cy="4948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A4E72B-0A1E-441F-8FEF-03B2C8E6B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614081"/>
              </p:ext>
            </p:extLst>
          </p:nvPr>
        </p:nvGraphicFramePr>
        <p:xfrm>
          <a:off x="15055278" y="4552155"/>
          <a:ext cx="8754595" cy="827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-21968" y="12585700"/>
            <a:ext cx="24405967" cy="1130300"/>
          </a:xfrm>
          <a:custGeom>
            <a:avLst/>
            <a:gdLst/>
            <a:ahLst/>
            <a:cxnLst/>
            <a:rect l="l" t="t" r="r" b="b"/>
            <a:pathLst>
              <a:path w="11874500" h="1130300" extrusionOk="0">
                <a:moveTo>
                  <a:pt x="0" y="1130300"/>
                </a:moveTo>
                <a:lnTo>
                  <a:pt x="11874500" y="1130300"/>
                </a:lnTo>
                <a:lnTo>
                  <a:pt x="11874500" y="0"/>
                </a:lnTo>
                <a:lnTo>
                  <a:pt x="0" y="0"/>
                </a:lnTo>
                <a:lnTo>
                  <a:pt x="0" y="1130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3856461" y="795411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13856461" y="8857405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13856461" y="9896903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3856461" y="10925603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12573000" y="9614214"/>
            <a:ext cx="9918700" cy="3212786"/>
          </a:xfrm>
          <a:custGeom>
            <a:avLst/>
            <a:gdLst/>
            <a:ahLst/>
            <a:cxnLst/>
            <a:rect l="l" t="t" r="r" b="b"/>
            <a:pathLst>
              <a:path w="9918700" h="3187700" extrusionOk="0">
                <a:moveTo>
                  <a:pt x="9893300" y="3162300"/>
                </a:moveTo>
                <a:lnTo>
                  <a:pt x="25400" y="3162300"/>
                </a:lnTo>
                <a:lnTo>
                  <a:pt x="25400" y="25400"/>
                </a:lnTo>
                <a:lnTo>
                  <a:pt x="9893300" y="25400"/>
                </a:lnTo>
                <a:lnTo>
                  <a:pt x="9893300" y="3162300"/>
                </a:lnTo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494000" cy="3341688"/>
          </a:xfrm>
          <a:prstGeom prst="rect">
            <a:avLst/>
          </a:prstGeom>
          <a:solidFill>
            <a:srgbClr val="DF7928"/>
          </a:solidFill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731520" y="3341688"/>
            <a:ext cx="12336469" cy="937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LA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RÉGLEMENTATION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VIGUEUR</a:t>
            </a:r>
            <a:endParaRPr sz="180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100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50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Concernant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producteur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du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</a:t>
            </a:r>
            <a:endParaRPr lang="en-US" sz="2500" u="sng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5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 Code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l’Environnement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impose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obligation de tri et de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valorisation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organique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ce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 les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professionnels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qui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produisent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plus de 60 L/an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5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algn="just">
              <a:buSzPts val="2500"/>
            </a:pPr>
            <a:r>
              <a:rPr lang="en-US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Concernant</a:t>
            </a:r>
            <a:r>
              <a:rPr lang="en-US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le </a:t>
            </a:r>
            <a:r>
              <a:rPr lang="en-US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collecteur</a:t>
            </a:r>
            <a:endParaRPr lang="en-US" sz="2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buSzPts val="2500"/>
            </a:pP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600"/>
              </a:spcAft>
              <a:buSzPts val="2500"/>
            </a:pP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équipé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transport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et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stockage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non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dangereux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doté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28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l’agrément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SPA3.</a:t>
            </a:r>
          </a:p>
          <a:p>
            <a:pPr algn="just">
              <a:spcAft>
                <a:spcPts val="600"/>
              </a:spcAft>
              <a:buSzPts val="2500"/>
            </a:pPr>
            <a:endParaRPr lang="en-US" sz="28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lnSpc>
                <a:spcPct val="116000"/>
              </a:lnSpc>
              <a:buSzPts val="2500"/>
            </a:pP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met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oeuvre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système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management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la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Qualité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Sécurité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Environnement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dans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démarche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d’amélioration</a:t>
            </a:r>
            <a:r>
              <a:rPr lang="en-US" sz="28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continue.</a:t>
            </a:r>
          </a:p>
          <a:p>
            <a:pPr algn="just">
              <a:lnSpc>
                <a:spcPct val="116000"/>
              </a:lnSpc>
              <a:buSzPts val="2500"/>
            </a:pPr>
            <a:endParaRPr lang="en-US" sz="28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 algn="just">
              <a:buSzPts val="2500"/>
            </a:pPr>
            <a:r>
              <a:rPr lang="fr-FR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 </a:t>
            </a:r>
            <a:r>
              <a:rPr lang="fr-FR" sz="28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fr-FR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est certifié selon le référentiel ISCC EU, qui garantit le respect des critères de </a:t>
            </a:r>
            <a:r>
              <a:rPr lang="fr-FR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qualité</a:t>
            </a:r>
            <a:r>
              <a:rPr lang="fr-FR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de </a:t>
            </a:r>
            <a:r>
              <a:rPr lang="fr-FR" sz="28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traçabilité des HAU </a:t>
            </a:r>
            <a:r>
              <a:rPr lang="fr-FR" sz="2800" dirty="0">
                <a:latin typeface="Abadi Extra Light" panose="020B0204020104020204" pitchFamily="34" charset="0"/>
                <a:cs typeface="Cordia New" panose="020B0304020202020204" pitchFamily="34" charset="-34"/>
              </a:rPr>
              <a:t>valorisées sur les filières de biocarburants.</a:t>
            </a: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731542" y="6819301"/>
            <a:ext cx="8757622" cy="598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DÉTAILS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LA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PRESTATION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Des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adaptés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à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votre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lieu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production</a:t>
            </a:r>
            <a:endParaRPr sz="1800" u="none" strike="noStrike" cap="none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2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Une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vos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déchets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régulière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adaptée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à</a:t>
            </a:r>
            <a:r>
              <a:rPr lang="en-US" sz="25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vos</a:t>
            </a:r>
            <a:r>
              <a:rPr lang="en-US" sz="25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besoins</a:t>
            </a:r>
            <a:endParaRPr lang="en-US" sz="2500" u="none" strike="noStrike" cap="none" dirty="0">
              <a:solidFill>
                <a:srgbClr val="000000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lvl="0">
              <a:lnSpc>
                <a:spcPct val="116000"/>
              </a:lnSpc>
              <a:buClr>
                <a:schemeClr val="dk1"/>
              </a:buClr>
              <a:buSzPts val="1800"/>
            </a:pP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traçabilité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conforme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la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réglementation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(auto-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déclaration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et</a:t>
            </a:r>
            <a:r>
              <a:rPr lang="en-US" sz="28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remise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bons)</a:t>
            </a:r>
            <a:endParaRPr lang="en-US" sz="28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accès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Web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client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pour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suivi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temps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réel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des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niveaux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d’activités</a:t>
            </a: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2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500" u="none" strike="noStrike" cap="none" dirty="0">
              <a:solidFill>
                <a:srgbClr val="000000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14020767" y="10921282"/>
            <a:ext cx="165100" cy="61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4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887812" y="12892902"/>
            <a:ext cx="3059720" cy="40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CODE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: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20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01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25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5367067" y="12933671"/>
            <a:ext cx="10126933" cy="40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CODES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VALORISATION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: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R1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(biodiesel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combustible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chaudière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)</a:t>
            </a:r>
            <a:r>
              <a:rPr lang="en-US" dirty="0">
                <a:latin typeface="Abadi Extra Light" panose="020B0204020104020204" pitchFamily="34" charset="0"/>
                <a:cs typeface="Cordia New" panose="020B0304020202020204" pitchFamily="34" charset="-34"/>
              </a:rPr>
              <a:t>,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R9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(</a:t>
            </a:r>
            <a:r>
              <a:rPr lang="en-US" sz="2000" u="none" strike="noStrike" cap="none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biolubrifiant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)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12111038" y="6634163"/>
            <a:ext cx="238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12022138" y="6673850"/>
            <a:ext cx="2365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13962824" y="7954117"/>
            <a:ext cx="282575" cy="58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1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13931074" y="8830417"/>
            <a:ext cx="346075" cy="63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</a:t>
            </a:r>
            <a:endParaRPr sz="3000" u="none" strike="noStrike" cap="none" dirty="0">
              <a:solidFill>
                <a:srgbClr val="FFFFFF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13923136" y="9874678"/>
            <a:ext cx="360363" cy="63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3</a:t>
            </a:r>
            <a:endParaRPr sz="3000" u="none" strike="noStrike" cap="none" dirty="0">
              <a:solidFill>
                <a:srgbClr val="FFFFFF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90658-8261-E34D-BC38-30EF6F8DF055}"/>
              </a:ext>
            </a:extLst>
          </p:cNvPr>
          <p:cNvSpPr txBox="1"/>
          <p:nvPr/>
        </p:nvSpPr>
        <p:spPr>
          <a:xfrm>
            <a:off x="2124783" y="487443"/>
            <a:ext cx="12226978" cy="236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8571"/>
              </a:lnSpc>
              <a:buClr>
                <a:srgbClr val="FFFFFF"/>
              </a:buClr>
              <a:buSzPts val="7000"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COLLECTE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DES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HUILES</a:t>
            </a:r>
            <a:endParaRPr lang="en-US" sz="60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 algn="ctr">
              <a:lnSpc>
                <a:spcPct val="104285"/>
              </a:lnSpc>
              <a:buClr>
                <a:srgbClr val="FFFFFF"/>
              </a:buClr>
              <a:buSzPts val="7000"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ALIMENTAIRES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USAGÉES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(HAU)</a:t>
            </a:r>
            <a:endParaRPr lang="en-US" sz="60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algn="ctr"/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936668-F981-4A9C-81F9-D3FBDD197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FF4014F-373C-4C71-A0AE-E1F0EC4F9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667" y="-36624"/>
            <a:ext cx="4995333" cy="66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-21968" y="12585700"/>
            <a:ext cx="24405967" cy="1130300"/>
          </a:xfrm>
          <a:custGeom>
            <a:avLst/>
            <a:gdLst/>
            <a:ahLst/>
            <a:cxnLst/>
            <a:rect l="l" t="t" r="r" b="b"/>
            <a:pathLst>
              <a:path w="11874500" h="1130300" extrusionOk="0">
                <a:moveTo>
                  <a:pt x="0" y="1130300"/>
                </a:moveTo>
                <a:lnTo>
                  <a:pt x="11874500" y="1130300"/>
                </a:lnTo>
                <a:lnTo>
                  <a:pt x="11874500" y="0"/>
                </a:lnTo>
                <a:lnTo>
                  <a:pt x="0" y="0"/>
                </a:lnTo>
                <a:lnTo>
                  <a:pt x="0" y="1130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2569787" y="7111073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12569787" y="8036428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12571159" y="9167136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2586504" y="1028154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12573000" y="9614214"/>
            <a:ext cx="9918700" cy="3212786"/>
          </a:xfrm>
          <a:custGeom>
            <a:avLst/>
            <a:gdLst/>
            <a:ahLst/>
            <a:cxnLst/>
            <a:rect l="l" t="t" r="r" b="b"/>
            <a:pathLst>
              <a:path w="9918700" h="3187700" extrusionOk="0">
                <a:moveTo>
                  <a:pt x="9893300" y="3162300"/>
                </a:moveTo>
                <a:lnTo>
                  <a:pt x="25400" y="3162300"/>
                </a:lnTo>
                <a:lnTo>
                  <a:pt x="25400" y="25400"/>
                </a:lnTo>
                <a:lnTo>
                  <a:pt x="9893300" y="25400"/>
                </a:lnTo>
                <a:lnTo>
                  <a:pt x="9893300" y="3162300"/>
                </a:lnTo>
              </a:path>
            </a:pathLst>
          </a:custGeom>
          <a:solidFill>
            <a:srgbClr val="000000">
              <a:alpha val="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494000" cy="3341688"/>
          </a:xfrm>
          <a:prstGeom prst="rect">
            <a:avLst/>
          </a:prstGeom>
          <a:solidFill>
            <a:srgbClr val="DF7928"/>
          </a:solidFill>
          <a:ln>
            <a:noFill/>
          </a:ln>
        </p:spPr>
      </p:pic>
      <p:sp>
        <p:nvSpPr>
          <p:cNvPr id="290" name="Google Shape;290;p12"/>
          <p:cNvSpPr txBox="1"/>
          <p:nvPr/>
        </p:nvSpPr>
        <p:spPr>
          <a:xfrm>
            <a:off x="13305599" y="6005393"/>
            <a:ext cx="10450863" cy="682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DÉTAILS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LA</a:t>
            </a:r>
            <a:r>
              <a:rPr lang="en-US" sz="40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PRESTATION</a:t>
            </a:r>
            <a:endParaRPr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  <a:sym typeface="Arial"/>
            </a:endParaRPr>
          </a:p>
          <a:p>
            <a:pPr lvl="0">
              <a:lnSpc>
                <a:spcPct val="144000"/>
              </a:lnSpc>
              <a:spcAft>
                <a:spcPts val="1800"/>
              </a:spcAft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Une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approche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économique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personnalisée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sur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rendez-vous</a:t>
            </a: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Une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collecte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par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échange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de bacs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lavés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 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véhicules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légers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, a minima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fois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par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semaine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,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conformément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au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règlement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sanitaire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départemental</a:t>
            </a: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800"/>
            </a:pP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Une manipulation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facilitée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pour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vos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agents avec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nos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bacs à roulettes de 120 et 240L </a:t>
            </a:r>
          </a:p>
          <a:p>
            <a:pPr lvl="0">
              <a:buClr>
                <a:schemeClr val="dk1"/>
              </a:buClr>
              <a:buSzPts val="1800"/>
            </a:pP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Une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traçabilité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conforme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à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la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réglementation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(remise du DAC et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pesée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individuelle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 au kilo des bacs)</a:t>
            </a: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accès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Web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client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pour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suivi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temps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réel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" panose="020B0604020104020204" pitchFamily="34" charset="0"/>
                <a:cs typeface="Cordia New" panose="020B0304020202020204" pitchFamily="34" charset="-34"/>
              </a:rPr>
              <a:t>des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niveaux</a:t>
            </a:r>
            <a:r>
              <a:rPr lang="en-US" sz="25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Cordia New" panose="020B0304020202020204" pitchFamily="34" charset="-34"/>
              </a:rPr>
              <a:t>d’activités</a:t>
            </a:r>
            <a:endParaRPr lang="en-US" sz="25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2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50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12719994" y="10278076"/>
            <a:ext cx="165100" cy="61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4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887812" y="12892902"/>
            <a:ext cx="3059720" cy="40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CODE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: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20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01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08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5484369" y="12888238"/>
            <a:ext cx="6537769" cy="6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ts val="2000"/>
            </a:pP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CODES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VALORISATION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:</a:t>
            </a:r>
            <a:r>
              <a:rPr lang="en-US" sz="20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R3C (compost), R3B (</a:t>
            </a:r>
            <a:r>
              <a:rPr lang="en-US" sz="2000" dirty="0" err="1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biogaz</a:t>
            </a:r>
            <a:r>
              <a:rPr lang="en-US" sz="20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)</a:t>
            </a:r>
          </a:p>
          <a:p>
            <a:pPr>
              <a:lnSpc>
                <a:spcPct val="115000"/>
              </a:lnSpc>
              <a:buClr>
                <a:srgbClr val="FFFFFF"/>
              </a:buClr>
              <a:buSzPts val="2000"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12111038" y="6634163"/>
            <a:ext cx="238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12022138" y="6673850"/>
            <a:ext cx="2365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12676150" y="7112793"/>
            <a:ext cx="282575" cy="58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1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12636104" y="8003674"/>
            <a:ext cx="346075" cy="63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2</a:t>
            </a:r>
            <a:endParaRPr sz="3000" u="none" strike="noStrike" cap="none" dirty="0">
              <a:solidFill>
                <a:srgbClr val="FFFFFF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12637476" y="9092302"/>
            <a:ext cx="360363" cy="63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u="none" strike="noStrike" cap="none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3</a:t>
            </a:r>
            <a:endParaRPr sz="3000" u="none" strike="noStrike" cap="none" dirty="0">
              <a:solidFill>
                <a:srgbClr val="FFFFFF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90658-8261-E34D-BC38-30EF6F8DF055}"/>
              </a:ext>
            </a:extLst>
          </p:cNvPr>
          <p:cNvSpPr txBox="1"/>
          <p:nvPr/>
        </p:nvSpPr>
        <p:spPr>
          <a:xfrm>
            <a:off x="3532256" y="782669"/>
            <a:ext cx="12226978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8571"/>
              </a:lnSpc>
              <a:buClr>
                <a:srgbClr val="FFFFFF"/>
              </a:buClr>
              <a:buSzPts val="7000"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COLLECTE DES BIODÉCHETS</a:t>
            </a:r>
          </a:p>
          <a:p>
            <a:endParaRPr lang="fr-FR" dirty="0"/>
          </a:p>
        </p:txBody>
      </p:sp>
      <p:sp>
        <p:nvSpPr>
          <p:cNvPr id="25" name="Google Shape;284;p12">
            <a:extLst>
              <a:ext uri="{FF2B5EF4-FFF2-40B4-BE49-F238E27FC236}">
                <a16:creationId xmlns:a16="http://schemas.microsoft.com/office/drawing/2014/main" id="{8F316E1E-38F5-894C-8B93-6A59B0B798E3}"/>
              </a:ext>
            </a:extLst>
          </p:cNvPr>
          <p:cNvSpPr/>
          <p:nvPr/>
        </p:nvSpPr>
        <p:spPr>
          <a:xfrm>
            <a:off x="12586504" y="1126823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 extrusionOk="0">
                <a:moveTo>
                  <a:pt x="0" y="495300"/>
                </a:moveTo>
                <a:lnTo>
                  <a:pt x="495300" y="495300"/>
                </a:lnTo>
                <a:lnTo>
                  <a:pt x="495300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6" name="Google Shape;291;p12">
            <a:extLst>
              <a:ext uri="{FF2B5EF4-FFF2-40B4-BE49-F238E27FC236}">
                <a16:creationId xmlns:a16="http://schemas.microsoft.com/office/drawing/2014/main" id="{B8ADDA39-EC0C-4149-98DE-B19089748F6C}"/>
              </a:ext>
            </a:extLst>
          </p:cNvPr>
          <p:cNvSpPr txBox="1"/>
          <p:nvPr/>
        </p:nvSpPr>
        <p:spPr>
          <a:xfrm>
            <a:off x="12729021" y="11251069"/>
            <a:ext cx="165100" cy="61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FFFFFF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5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5C4F30E-D75E-4C3E-A939-7198FA61FA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B02D06-0947-4E89-9C40-8CD9138F5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6658" y="-17118"/>
            <a:ext cx="4744140" cy="631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Google Shape;289;p12">
            <a:extLst>
              <a:ext uri="{FF2B5EF4-FFF2-40B4-BE49-F238E27FC236}">
                <a16:creationId xmlns:a16="http://schemas.microsoft.com/office/drawing/2014/main" id="{A0E25AE7-5CD4-4F80-8BF0-C5FDDE484EFD}"/>
              </a:ext>
            </a:extLst>
          </p:cNvPr>
          <p:cNvSpPr txBox="1"/>
          <p:nvPr/>
        </p:nvSpPr>
        <p:spPr>
          <a:xfrm>
            <a:off x="530202" y="3687438"/>
            <a:ext cx="11474473" cy="877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just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LA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RÉGLEMENTATION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400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VIGUEUR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50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100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Concernant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producteur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du</a:t>
            </a:r>
            <a:r>
              <a:rPr lang="en-US" sz="2500" u="sng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u="sng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</a:t>
            </a:r>
            <a:endParaRPr lang="en-US" sz="2500" u="sng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5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342900" indent="-342900" algn="just">
              <a:buSzPts val="2500"/>
              <a:buFont typeface="Arial"/>
              <a:buChar char="•"/>
            </a:pP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 Code de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l’Environnement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impose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obligation de tri et de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valorisation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organique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biodéchets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 les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professionnels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produisant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plus de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10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tonnes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biodéchets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par an. </a:t>
            </a:r>
          </a:p>
          <a:p>
            <a:pPr algn="just">
              <a:buSzPts val="2500"/>
            </a:pPr>
            <a:endParaRPr lang="en-US" sz="2500" b="1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342900" indent="-342900" algn="just">
              <a:buSzPts val="2500"/>
              <a:buFont typeface="Arial"/>
              <a:buChar char="•"/>
            </a:pP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Par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biodéchets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on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entend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les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fermentescibles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les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produits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carnés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crus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ou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cuits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issus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la production, les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restes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d’assiette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ainsi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que les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conditionnés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hors DLC.</a:t>
            </a:r>
          </a:p>
          <a:p>
            <a:pPr marL="342900" indent="-342900" algn="just">
              <a:buSzPts val="2500"/>
              <a:buFont typeface="Arial"/>
              <a:buChar char="•"/>
            </a:pPr>
            <a:endParaRPr lang="en-US" sz="25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algn="just">
              <a:buSzPts val="2500"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buSzPts val="2500"/>
            </a:pPr>
            <a:r>
              <a:rPr lang="en-US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Concernant</a:t>
            </a:r>
            <a:r>
              <a:rPr lang="en-US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le </a:t>
            </a:r>
            <a:r>
              <a:rPr lang="en-US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collecteur</a:t>
            </a:r>
            <a:endParaRPr lang="en-US" sz="2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buSzPts val="2500"/>
            </a:pP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600"/>
              </a:spcAft>
              <a:buSzPts val="2500"/>
            </a:pP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équipé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transport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 stockage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non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dangereux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et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doté</a:t>
            </a:r>
            <a:r>
              <a:rPr lang="en-US" sz="24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24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l’agrément</a:t>
            </a:r>
            <a:r>
              <a:rPr lang="en-US" sz="24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SPA3.</a:t>
            </a:r>
          </a:p>
          <a:p>
            <a:pPr algn="just">
              <a:spcAft>
                <a:spcPts val="600"/>
              </a:spcAft>
              <a:buSzPts val="2500"/>
            </a:pPr>
            <a:endParaRPr lang="en-US" sz="25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lnSpc>
                <a:spcPct val="116000"/>
              </a:lnSpc>
              <a:buSzPts val="2500"/>
            </a:pP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met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oeuvre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système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management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la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Qualité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Sécurité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Environnement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dans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démarche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d’amélioration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continue.</a:t>
            </a:r>
            <a:endParaRPr lang="en-US" sz="2800" b="1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buSzPts val="2500"/>
            </a:pP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9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ciel, terrain, garé&#10;&#10;Description générée automatiquement">
            <a:extLst>
              <a:ext uri="{FF2B5EF4-FFF2-40B4-BE49-F238E27FC236}">
                <a16:creationId xmlns:a16="http://schemas.microsoft.com/office/drawing/2014/main" id="{522566E5-CDF8-3F4D-AA51-A6D028F343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435" y="9609939"/>
            <a:ext cx="4867401" cy="365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9" name="Google Shape;459;p19"/>
          <p:cNvSpPr/>
          <p:nvPr/>
        </p:nvSpPr>
        <p:spPr>
          <a:xfrm>
            <a:off x="0" y="-25154"/>
            <a:ext cx="15494000" cy="2794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61" name="Google Shape;461;p19"/>
          <p:cNvSpPr/>
          <p:nvPr/>
        </p:nvSpPr>
        <p:spPr>
          <a:xfrm>
            <a:off x="912091" y="3598756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12573000" y="352046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 extrusionOk="0">
                <a:moveTo>
                  <a:pt x="0" y="254000"/>
                </a:moveTo>
                <a:lnTo>
                  <a:pt x="254000" y="254000"/>
                </a:lnTo>
                <a:lnTo>
                  <a:pt x="254000" y="0"/>
                </a:lnTo>
                <a:lnTo>
                  <a:pt x="0" y="0"/>
                </a:lnTo>
                <a:lnTo>
                  <a:pt x="0" y="25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C0FC0-8B5F-4764-ACA4-1B54C3E498DC}"/>
              </a:ext>
            </a:extLst>
          </p:cNvPr>
          <p:cNvSpPr/>
          <p:nvPr/>
        </p:nvSpPr>
        <p:spPr>
          <a:xfrm>
            <a:off x="619840" y="6567055"/>
            <a:ext cx="11283985" cy="6883679"/>
          </a:xfrm>
          <a:prstGeom prst="rect">
            <a:avLst/>
          </a:prstGeom>
          <a:solidFill>
            <a:srgbClr val="005024"/>
          </a:solidFill>
          <a:ln>
            <a:solidFill>
              <a:srgbClr val="0050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2094" y="7211548"/>
            <a:ext cx="863600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6" name="Google Shape;4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1331" y="11697288"/>
            <a:ext cx="760756" cy="104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8" name="Google Shape;46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3994" y="9543318"/>
            <a:ext cx="939800" cy="109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9" name="Google Shape;469;p1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200" y="8090296"/>
            <a:ext cx="1117600" cy="115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0" name="Google Shape;47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9950" y="10639495"/>
            <a:ext cx="990600" cy="132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2" name="Google Shape;472;p19"/>
          <p:cNvSpPr txBox="1"/>
          <p:nvPr/>
        </p:nvSpPr>
        <p:spPr>
          <a:xfrm>
            <a:off x="8242300" y="7481769"/>
            <a:ext cx="3225691" cy="505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Fûts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30L - 60L -120L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Fûts bleus hermétiques à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ouverture totale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Conviennent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aux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huiles</a:t>
            </a:r>
            <a:endParaRPr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Alimentaires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Fûts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30L - 60L -120L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Fûts</a:t>
            </a: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hermétiques</a:t>
            </a: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noirs à</a:t>
            </a: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ouverture</a:t>
            </a: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totale</a:t>
            </a: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endParaRPr lang="en-US" sz="2000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Conviennent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 marc de café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chemeClr val="bg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2174581" y="265266"/>
            <a:ext cx="12600868" cy="224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VÉHICULES</a:t>
            </a:r>
            <a:endParaRPr sz="60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619839" y="3379575"/>
            <a:ext cx="11283985" cy="338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	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différents</a:t>
            </a:r>
            <a:r>
              <a:rPr 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types</a:t>
            </a:r>
            <a:r>
              <a:rPr 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endParaRPr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Dans le cadre du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contrat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type,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le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nombre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le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volume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le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lieu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des </a:t>
            </a:r>
            <a:r>
              <a:rPr lang="en-US" sz="2500" dirty="0" err="1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sont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définis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notre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représentant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collaboration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avec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vos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techniciens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peuvent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être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révisés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selon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vos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besoins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.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 moment de la </a:t>
            </a:r>
            <a:r>
              <a:rPr lang="en-US" sz="2500" dirty="0" err="1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collecte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 l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à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vévacuer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sont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échangés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 des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propres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.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Chaque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type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est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associé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à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contenant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spécifique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, </a:t>
            </a:r>
            <a:r>
              <a:rPr lang="en-US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lui-même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associé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à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une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couleur.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1919586" y="6307146"/>
            <a:ext cx="4867401" cy="70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457200" marR="0" lvl="1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          </a:t>
            </a:r>
            <a:r>
              <a:rPr lang="en-US" sz="2500" b="1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Bacs 120 L - 240 L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Bacs roulants marron avec couvercle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marron (recommandations ADEME)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Conviennent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aux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biodéchets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en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vrac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o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conditionnés</a:t>
            </a:r>
            <a:endParaRPr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	 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Bioseaux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35L - 50L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	 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Seaux avec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couvercles</a:t>
            </a: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onviennent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aux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déchets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fermentescibles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lvl="0" algn="ctr">
              <a:lnSpc>
                <a:spcPct val="116000"/>
              </a:lnSpc>
              <a:buSzPts val="2500"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Sacs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poubelles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biocompostables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 algn="ctr">
              <a:lnSpc>
                <a:spcPct val="115000"/>
              </a:lnSpc>
              <a:buSzPts val="2000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Sacs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poubelles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compatibles avec la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filière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</a:rPr>
              <a:t>compostage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13318435" y="3308807"/>
            <a:ext cx="9602090" cy="300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véhicules</a:t>
            </a:r>
            <a:endParaRPr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algn="just">
              <a:buSzPts val="2500"/>
            </a:pP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dispose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quatre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camions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VL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d’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triporteur</a:t>
            </a:r>
            <a:r>
              <a:rPr lang="en-US" sz="25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pour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assurer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la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collecte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des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  <a:endParaRPr lang="en-US" sz="28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algn="just">
              <a:buSzPts val="2500"/>
            </a:pPr>
            <a:endParaRPr lang="en-US" sz="2500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Nos camions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roulent</a:t>
            </a:r>
            <a:r>
              <a:rPr lang="en-US" sz="25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au biodiesel </a:t>
            </a:r>
            <a:r>
              <a:rPr lang="en-US" sz="25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 </a:t>
            </a:r>
            <a:r>
              <a:rPr lang="en-US" sz="25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Ils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sont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équipés</a:t>
            </a:r>
            <a:r>
              <a:rPr lang="en-US" sz="25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diables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manutention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et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d’appareils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levage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pour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chargement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des</a:t>
            </a:r>
            <a:r>
              <a:rPr lang="en-US" sz="25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contenants</a:t>
            </a:r>
            <a:r>
              <a:rPr lang="en-US" sz="25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.</a:t>
            </a: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3" name="Image 2" descr="Une image contenant texte, extérieur, herbe, ciel&#10;&#10;Description générée automatiquement">
            <a:extLst>
              <a:ext uri="{FF2B5EF4-FFF2-40B4-BE49-F238E27FC236}">
                <a16:creationId xmlns:a16="http://schemas.microsoft.com/office/drawing/2014/main" id="{E1760368-41F3-9541-BA6C-7DA309C4A5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3215" y="6874784"/>
            <a:ext cx="5391298" cy="358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8038DD1-A66B-49A6-A902-4F7C40DC9F5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0"/>
          <p:cNvSpPr/>
          <p:nvPr/>
        </p:nvSpPr>
        <p:spPr>
          <a:xfrm>
            <a:off x="0" y="0"/>
            <a:ext cx="15494000" cy="2794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88" name="Google Shape;888;p50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93" name="Google Shape;893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6116" y="0"/>
            <a:ext cx="5255586" cy="753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4" name="Google Shape;894;p50"/>
          <p:cNvSpPr txBox="1"/>
          <p:nvPr/>
        </p:nvSpPr>
        <p:spPr>
          <a:xfrm>
            <a:off x="2913512" y="293977"/>
            <a:ext cx="10047764" cy="250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algn="ctr">
              <a:lnSpc>
                <a:spcPct val="118571"/>
              </a:lnSpc>
              <a:buClr>
                <a:srgbClr val="FFFFFF"/>
              </a:buClr>
              <a:buSzPts val="7000"/>
            </a:pP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P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OINTS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D’APPORT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VOLONTAIRE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(PAV)</a:t>
            </a:r>
            <a:r>
              <a:rPr lang="en-US" sz="60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endParaRPr lang="en-US" sz="60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ctr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endParaRPr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896" name="Google Shape;896;p50"/>
          <p:cNvSpPr txBox="1"/>
          <p:nvPr/>
        </p:nvSpPr>
        <p:spPr>
          <a:xfrm>
            <a:off x="1201556" y="3370183"/>
            <a:ext cx="14292444" cy="23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just">
              <a:lnSpc>
                <a:spcPct val="117499"/>
              </a:lnSpc>
              <a:buSzPts val="4000"/>
            </a:pPr>
            <a:r>
              <a:rPr lang="en-US" sz="3200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 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Points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d’Apport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Volontaire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sont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des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bornes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où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les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particuliers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peuvent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déposer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leurs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huiles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friture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usagées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 On les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retrouve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dans les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déchetteries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, les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supermarchés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les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résidences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 Notre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objectif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rendre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points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dépôt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accessibles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au plus grand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nombre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et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sensibiliser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le grand public sur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l’importance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trier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déchets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6EEF6E-B86E-4AB6-8847-0E4B723FA1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sp>
        <p:nvSpPr>
          <p:cNvPr id="9" name="Google Shape;896;p50">
            <a:extLst>
              <a:ext uri="{FF2B5EF4-FFF2-40B4-BE49-F238E27FC236}">
                <a16:creationId xmlns:a16="http://schemas.microsoft.com/office/drawing/2014/main" id="{C901A5A1-8443-42E9-9F34-2EDD9CB54EA2}"/>
              </a:ext>
            </a:extLst>
          </p:cNvPr>
          <p:cNvSpPr txBox="1"/>
          <p:nvPr/>
        </p:nvSpPr>
        <p:spPr>
          <a:xfrm>
            <a:off x="1201556" y="6051505"/>
            <a:ext cx="21980888" cy="11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just">
              <a:lnSpc>
                <a:spcPct val="117499"/>
              </a:lnSpc>
              <a:buSzPts val="40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La carte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nos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PAV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est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disponible sur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notre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site internet à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l’adresse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suivante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:</a:t>
            </a:r>
          </a:p>
          <a:p>
            <a:pPr lvl="0" algn="just">
              <a:lnSpc>
                <a:spcPct val="117499"/>
              </a:lnSpc>
              <a:buSzPts val="4000"/>
            </a:pPr>
            <a:r>
              <a:rPr lang="en-US" sz="3200" u="sng" dirty="0">
                <a:latin typeface="Abadi Extra Light" panose="020B0204020104020204" pitchFamily="34" charset="0"/>
                <a:cs typeface="Cordia New" panose="020B0304020202020204" pitchFamily="34" charset="-34"/>
              </a:rPr>
              <a:t>https://www.gecco.fr/point-dapport-volontaire/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.</a:t>
            </a:r>
            <a:endParaRPr sz="3200" u="sng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" name="Google Shape;896;p50">
            <a:extLst>
              <a:ext uri="{FF2B5EF4-FFF2-40B4-BE49-F238E27FC236}">
                <a16:creationId xmlns:a16="http://schemas.microsoft.com/office/drawing/2014/main" id="{8003DC57-5B5A-4730-866E-19A55114077A}"/>
              </a:ext>
            </a:extLst>
          </p:cNvPr>
          <p:cNvSpPr txBox="1"/>
          <p:nvPr/>
        </p:nvSpPr>
        <p:spPr>
          <a:xfrm>
            <a:off x="1201556" y="7580460"/>
            <a:ext cx="15859760" cy="62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just">
              <a:lnSpc>
                <a:spcPct val="117499"/>
              </a:lnSpc>
              <a:buSzPts val="4000"/>
            </a:pP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Ils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ont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choisi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d’installer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un PAV :</a:t>
            </a:r>
            <a:endParaRPr sz="3200" u="sng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1" name="Image 10" descr="Une image contenant texte, route, orange&#10;&#10;Description générée automatiquement">
            <a:extLst>
              <a:ext uri="{FF2B5EF4-FFF2-40B4-BE49-F238E27FC236}">
                <a16:creationId xmlns:a16="http://schemas.microsoft.com/office/drawing/2014/main" id="{D7CB0249-7413-46DA-BDDE-3E34D89354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51" y="8494696"/>
            <a:ext cx="5325193" cy="399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FE65F042-3E6B-4A81-AC4C-0336219515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117" y="8484699"/>
            <a:ext cx="3290988" cy="400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texte, signe, boutique&#10;&#10;Description générée automatiquement">
            <a:extLst>
              <a:ext uri="{FF2B5EF4-FFF2-40B4-BE49-F238E27FC236}">
                <a16:creationId xmlns:a16="http://schemas.microsoft.com/office/drawing/2014/main" id="{89CD6A5F-FE11-44B3-AB5A-2A03033ED3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0179" y="8510576"/>
            <a:ext cx="4283481" cy="399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748495E-DF1C-4E55-82E6-002FC56F3768}"/>
              </a:ext>
            </a:extLst>
          </p:cNvPr>
          <p:cNvSpPr txBox="1"/>
          <p:nvPr/>
        </p:nvSpPr>
        <p:spPr>
          <a:xfrm>
            <a:off x="1311014" y="12780497"/>
            <a:ext cx="691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badi Extra Light" panose="020B0204020104020204" pitchFamily="34" charset="0"/>
              </a:rPr>
              <a:t>Leclerc Templeuve et Leclerc Villeneuve d’Ascq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269E36-78C8-4AE4-8BAE-F28F1FE0FA18}"/>
              </a:ext>
            </a:extLst>
          </p:cNvPr>
          <p:cNvSpPr txBox="1"/>
          <p:nvPr/>
        </p:nvSpPr>
        <p:spPr>
          <a:xfrm>
            <a:off x="10630465" y="12770500"/>
            <a:ext cx="382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badi Extra Light" panose="020B0204020104020204" pitchFamily="34" charset="0"/>
              </a:rPr>
              <a:t>Auchan Faches-Thumesnil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00093C-1106-442D-B12E-670F5F851218}"/>
              </a:ext>
            </a:extLst>
          </p:cNvPr>
          <p:cNvSpPr txBox="1"/>
          <p:nvPr/>
        </p:nvSpPr>
        <p:spPr>
          <a:xfrm>
            <a:off x="18391917" y="12770500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badi Extra Light" panose="020B0204020104020204" pitchFamily="34" charset="0"/>
              </a:rPr>
              <a:t>Match Armentières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02D32D-4E8A-4CB1-96D7-E59DFE1A467D}"/>
              </a:ext>
            </a:extLst>
          </p:cNvPr>
          <p:cNvSpPr txBox="1"/>
          <p:nvPr/>
        </p:nvSpPr>
        <p:spPr>
          <a:xfrm>
            <a:off x="17733788" y="7580460"/>
            <a:ext cx="4520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Dimensions : 60 (l) x 114 (h) x 65 (p) cm</a:t>
            </a:r>
          </a:p>
        </p:txBody>
      </p:sp>
    </p:spTree>
    <p:extLst>
      <p:ext uri="{BB962C8B-B14F-4D97-AF65-F5344CB8AC3E}">
        <p14:creationId xmlns:p14="http://schemas.microsoft.com/office/powerpoint/2010/main" val="109884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7082193" y="5350970"/>
            <a:ext cx="165099" cy="165100"/>
          </a:xfrm>
          <a:custGeom>
            <a:avLst/>
            <a:gdLst/>
            <a:ahLst/>
            <a:cxnLst/>
            <a:rect l="l" t="t" r="r" b="b"/>
            <a:pathLst>
              <a:path w="165100" h="165100" extrusionOk="0">
                <a:moveTo>
                  <a:pt x="0" y="165100"/>
                </a:moveTo>
                <a:lnTo>
                  <a:pt x="165100" y="165100"/>
                </a:lnTo>
                <a:lnTo>
                  <a:pt x="165100" y="0"/>
                </a:lnTo>
                <a:lnTo>
                  <a:pt x="0" y="0"/>
                </a:lnTo>
                <a:lnTo>
                  <a:pt x="0" y="1651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5677" y="7141"/>
            <a:ext cx="6716299" cy="13716000"/>
          </a:xfrm>
          <a:custGeom>
            <a:avLst/>
            <a:gdLst/>
            <a:ahLst/>
            <a:cxnLst/>
            <a:rect l="l" t="t" r="r" b="b"/>
            <a:pathLst>
              <a:path w="15494000" h="2794000" extrusionOk="0">
                <a:moveTo>
                  <a:pt x="0" y="2794000"/>
                </a:moveTo>
                <a:lnTo>
                  <a:pt x="15494000" y="2794000"/>
                </a:lnTo>
                <a:lnTo>
                  <a:pt x="15494000" y="0"/>
                </a:lnTo>
                <a:lnTo>
                  <a:pt x="0" y="0"/>
                </a:lnTo>
                <a:lnTo>
                  <a:pt x="0" y="2794000"/>
                </a:lnTo>
              </a:path>
            </a:pathLst>
          </a:custGeom>
          <a:solidFill>
            <a:srgbClr val="F59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23888700" y="11176000"/>
            <a:ext cx="495300" cy="2540000"/>
          </a:xfrm>
          <a:custGeom>
            <a:avLst/>
            <a:gdLst/>
            <a:ahLst/>
            <a:cxnLst/>
            <a:rect l="l" t="t" r="r" b="b"/>
            <a:pathLst>
              <a:path w="495300" h="2540000" extrusionOk="0">
                <a:moveTo>
                  <a:pt x="0" y="2540000"/>
                </a:moveTo>
                <a:lnTo>
                  <a:pt x="495300" y="2540000"/>
                </a:lnTo>
                <a:lnTo>
                  <a:pt x="495300" y="0"/>
                </a:lnTo>
                <a:lnTo>
                  <a:pt x="0" y="0"/>
                </a:lnTo>
                <a:lnTo>
                  <a:pt x="0" y="2540000"/>
                </a:lnTo>
              </a:path>
            </a:pathLst>
          </a:custGeom>
          <a:solidFill>
            <a:srgbClr val="DF7928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7082192" y="144810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 extrusionOk="0">
                <a:moveTo>
                  <a:pt x="0" y="165100"/>
                </a:moveTo>
                <a:lnTo>
                  <a:pt x="165100" y="165100"/>
                </a:lnTo>
                <a:lnTo>
                  <a:pt x="165100" y="0"/>
                </a:lnTo>
                <a:lnTo>
                  <a:pt x="0" y="0"/>
                </a:lnTo>
                <a:lnTo>
                  <a:pt x="0" y="165100"/>
                </a:lnTo>
              </a:path>
            </a:pathLst>
          </a:custGeom>
          <a:solidFill>
            <a:srgbClr val="F59C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512" y="6039694"/>
            <a:ext cx="2796327" cy="26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1762" y="6122153"/>
            <a:ext cx="2726241" cy="26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2387" y="6122153"/>
            <a:ext cx="2726241" cy="26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0" name="Google Shape;220;p6"/>
          <p:cNvSpPr txBox="1"/>
          <p:nvPr/>
        </p:nvSpPr>
        <p:spPr>
          <a:xfrm>
            <a:off x="7926098" y="8877107"/>
            <a:ext cx="4437062" cy="378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Huiles</a:t>
            </a:r>
            <a:r>
              <a:rPr lang="en-US" sz="32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32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friture</a:t>
            </a:r>
            <a:endParaRPr lang="en-US" sz="32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lnSpc>
                <a:spcPct val="117777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80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cs typeface="Cordia New" panose="020B0304020202020204" pitchFamily="34" charset="-34"/>
              <a:sym typeface="Arial"/>
            </a:endParaRPr>
          </a:p>
          <a:p>
            <a:pPr lvl="0" algn="just">
              <a:lnSpc>
                <a:spcPct val="116000"/>
              </a:lnSpc>
              <a:buSzPts val="2500"/>
            </a:pP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Gecco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mis au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point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des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procédés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innovants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afin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les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transformer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biodiesel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et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biolubrifiant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pour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chaînes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3200" b="1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tronçonneuses</a:t>
            </a:r>
            <a:endParaRPr lang="en-US"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3626786" y="8858209"/>
            <a:ext cx="4496195" cy="32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3200" u="none" strike="noStrike" cap="none" dirty="0" err="1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Biodéchets</a:t>
            </a:r>
            <a:r>
              <a:rPr lang="en-US" sz="32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(SPA3)</a:t>
            </a:r>
            <a:endParaRPr sz="3200" dirty="0">
              <a:latin typeface="Abadi" panose="020B0604020104020204" pitchFamily="34" charset="0"/>
              <a:cs typeface="Cordia New" panose="020B0304020202020204" pitchFamily="34" charset="-3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	</a:t>
            </a:r>
          </a:p>
          <a:p>
            <a:pPr lvl="0">
              <a:lnSpc>
                <a:spcPct val="116000"/>
              </a:lnSpc>
              <a:buSzPts val="25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2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filières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valorisation</a:t>
            </a:r>
            <a:endParaRPr lang="en-US"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457200" lvl="0" indent="-457200" algn="just">
              <a:lnSpc>
                <a:spcPct val="116000"/>
              </a:lnSpc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Compostage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(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Recynergie-Steenwerck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)</a:t>
            </a:r>
          </a:p>
          <a:p>
            <a:pPr algn="just">
              <a:lnSpc>
                <a:spcPct val="116000"/>
              </a:lnSpc>
              <a:buSzPts val="25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Méthanisation</a:t>
            </a:r>
            <a:endParaRPr lang="en-US" sz="3200" b="1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19386607" y="8901251"/>
            <a:ext cx="4653060" cy="321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Marc</a:t>
            </a:r>
            <a:r>
              <a:rPr lang="en-US" sz="32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de</a:t>
            </a:r>
            <a:r>
              <a:rPr lang="en-US" sz="3200" u="none" strike="noStrike" cap="none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 </a:t>
            </a:r>
            <a:r>
              <a:rPr lang="en-US" sz="3200" u="none" strike="noStrike" cap="none" dirty="0">
                <a:solidFill>
                  <a:srgbClr val="000000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café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116000"/>
              </a:lnSpc>
              <a:buSzPts val="25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2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filières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de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valorisation</a:t>
            </a:r>
            <a:endParaRPr lang="en-US"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marL="457200" lvl="0" indent="-457200" algn="just">
              <a:lnSpc>
                <a:spcPct val="116000"/>
              </a:lnSpc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Compostage</a:t>
            </a:r>
            <a:r>
              <a:rPr lang="en-US" sz="3200" b="1" dirty="0"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(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Recynergie-Steenwerck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)</a:t>
            </a:r>
          </a:p>
          <a:p>
            <a:pPr algn="just">
              <a:lnSpc>
                <a:spcPct val="116000"/>
              </a:lnSpc>
              <a:buSzPts val="2500"/>
            </a:pP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Méthanisation</a:t>
            </a:r>
            <a:endParaRPr lang="en-US" sz="3200" b="1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547458" y="5775223"/>
            <a:ext cx="5652735" cy="337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n-US" sz="7200" u="none" strike="noStrike" cap="none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  <a:sym typeface="Arial"/>
              </a:rPr>
              <a:t>GECCO TRANSFORME</a:t>
            </a:r>
          </a:p>
        </p:txBody>
      </p:sp>
      <p:sp>
        <p:nvSpPr>
          <p:cNvPr id="224" name="Google Shape;224;p6"/>
          <p:cNvSpPr/>
          <p:nvPr/>
        </p:nvSpPr>
        <p:spPr>
          <a:xfrm>
            <a:off x="7188062" y="9955324"/>
            <a:ext cx="548481" cy="29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9C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2905888" y="9968367"/>
            <a:ext cx="548481" cy="29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9C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18709489" y="9918045"/>
            <a:ext cx="548481" cy="29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9C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B1790F-683E-2540-94A5-147D343ADD11}"/>
              </a:ext>
            </a:extLst>
          </p:cNvPr>
          <p:cNvSpPr txBox="1"/>
          <p:nvPr/>
        </p:nvSpPr>
        <p:spPr>
          <a:xfrm>
            <a:off x="7557902" y="1103086"/>
            <a:ext cx="7532822" cy="493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2500"/>
              </a:lnSpc>
              <a:buClr>
                <a:schemeClr val="dk1"/>
              </a:buClr>
              <a:buSzPts val="1800"/>
            </a:pP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" panose="020B0604020104020204" pitchFamily="34" charset="0"/>
                <a:cs typeface="Cordia New" panose="020B0304020202020204" pitchFamily="34" charset="-34"/>
              </a:rPr>
              <a:t>logique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 R&amp;D </a:t>
            </a:r>
            <a:r>
              <a:rPr lang="en-US" sz="3200" dirty="0" err="1">
                <a:latin typeface="Abadi" panose="020B0604020104020204" pitchFamily="34" charset="0"/>
                <a:cs typeface="Cordia New" panose="020B0304020202020204" pitchFamily="34" charset="-34"/>
              </a:rPr>
              <a:t>ponctuée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par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:</a:t>
            </a:r>
          </a:p>
          <a:p>
            <a:pPr lvl="2">
              <a:lnSpc>
                <a:spcPct val="142857"/>
              </a:lnSpc>
              <a:buClr>
                <a:schemeClr val="dk1"/>
              </a:buClr>
              <a:buSzPts val="1800"/>
            </a:pP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	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recherche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constante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nouveaux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	  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procédés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valorisation</a:t>
            </a:r>
            <a:endParaRPr lang="en-US" sz="3200" dirty="0"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>
              <a:lnSpc>
                <a:spcPct val="142857"/>
              </a:lnSpc>
              <a:buClr>
                <a:schemeClr val="dk1"/>
              </a:buClr>
              <a:buSzPts val="1800"/>
            </a:pP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	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une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démarche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d’amélioration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continue</a:t>
            </a:r>
          </a:p>
          <a:p>
            <a:pPr lvl="0">
              <a:lnSpc>
                <a:spcPct val="142857"/>
              </a:lnSpc>
              <a:buClr>
                <a:schemeClr val="dk1"/>
              </a:buClr>
              <a:buSzPts val="1800"/>
            </a:pP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	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•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un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contrôle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permanent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de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 Extra Light" panose="020B0204020104020204" pitchFamily="34" charset="0"/>
                <a:cs typeface="Cordia New" panose="020B0304020202020204" pitchFamily="34" charset="-34"/>
              </a:rPr>
              <a:t>la</a:t>
            </a:r>
            <a:r>
              <a:rPr lang="en-US" sz="3200" dirty="0">
                <a:solidFill>
                  <a:schemeClr val="dk1"/>
                </a:solidFill>
                <a:latin typeface="Abadi Extra Light" panose="020B02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  <a:cs typeface="Cordia New" panose="020B0304020202020204" pitchFamily="34" charset="-34"/>
              </a:rPr>
              <a:t>qualité</a:t>
            </a:r>
            <a:endParaRPr lang="en-US" sz="32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32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55555"/>
              </a:lnSpc>
              <a:buClr>
                <a:schemeClr val="dk1"/>
              </a:buClr>
              <a:buSzPts val="1800"/>
            </a:pPr>
            <a:endParaRPr lang="en-US" sz="3200" dirty="0">
              <a:solidFill>
                <a:schemeClr val="dk1"/>
              </a:solidFill>
              <a:latin typeface="Abadi Extra Light" panose="020B0204020104020204" pitchFamily="34" charset="0"/>
              <a:cs typeface="Cordia New" panose="020B0304020202020204" pitchFamily="34" charset="-34"/>
            </a:endParaRPr>
          </a:p>
          <a:p>
            <a:pPr lvl="0">
              <a:lnSpc>
                <a:spcPct val="122500"/>
              </a:lnSpc>
              <a:buClr>
                <a:schemeClr val="dk1"/>
              </a:buClr>
              <a:buSzPts val="1800"/>
            </a:pP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3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latin typeface="Abadi" panose="020B0604020104020204" pitchFamily="34" charset="0"/>
                <a:cs typeface="Cordia New" panose="020B0304020202020204" pitchFamily="34" charset="-34"/>
              </a:rPr>
              <a:t>filières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de </a:t>
            </a:r>
            <a:r>
              <a:rPr lang="en-US" sz="3200" dirty="0" err="1">
                <a:latin typeface="Abadi" panose="020B0604020104020204" pitchFamily="34" charset="0"/>
                <a:cs typeface="Cordia New" panose="020B0304020202020204" pitchFamily="34" charset="-34"/>
              </a:rPr>
              <a:t>valorisation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 locale</a:t>
            </a:r>
            <a:r>
              <a:rPr lang="en-US" sz="3200" dirty="0">
                <a:solidFill>
                  <a:schemeClr val="dk1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 </a:t>
            </a:r>
            <a:r>
              <a:rPr lang="en-US" sz="3200" dirty="0">
                <a:latin typeface="Abadi" panose="020B0604020104020204" pitchFamily="34" charset="0"/>
                <a:cs typeface="Cordia New" panose="020B0304020202020204" pitchFamily="34" charset="-34"/>
              </a:rPr>
              <a:t>:</a:t>
            </a:r>
          </a:p>
          <a:p>
            <a:endParaRPr lang="fr-FR" dirty="0"/>
          </a:p>
        </p:txBody>
      </p:sp>
      <p:sp>
        <p:nvSpPr>
          <p:cNvPr id="21" name="Google Shape;161;p3">
            <a:extLst>
              <a:ext uri="{FF2B5EF4-FFF2-40B4-BE49-F238E27FC236}">
                <a16:creationId xmlns:a16="http://schemas.microsoft.com/office/drawing/2014/main" id="{049B0934-B523-9349-A833-E84CD07022BC}"/>
              </a:ext>
            </a:extLst>
          </p:cNvPr>
          <p:cNvSpPr txBox="1"/>
          <p:nvPr/>
        </p:nvSpPr>
        <p:spPr>
          <a:xfrm>
            <a:off x="2551285" y="1904757"/>
            <a:ext cx="1719341" cy="306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ctr" rtl="0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rgbClr val="FFFFFF"/>
                </a:solidFill>
                <a:latin typeface="Abadi" panose="020B0604020104020204" pitchFamily="34" charset="0"/>
                <a:cs typeface="Cordia New" panose="020B0304020202020204" pitchFamily="34" charset="-34"/>
              </a:rPr>
              <a:t>2</a:t>
            </a:r>
            <a:endParaRPr sz="16600" dirty="0">
              <a:latin typeface="Abadi" panose="020B06040201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23" name="Google Shape;208;p5">
            <a:extLst>
              <a:ext uri="{FF2B5EF4-FFF2-40B4-BE49-F238E27FC236}">
                <a16:creationId xmlns:a16="http://schemas.microsoft.com/office/drawing/2014/main" id="{5FD6D83F-3B39-E64D-A76D-FEDB1972381C}"/>
              </a:ext>
            </a:extLst>
          </p:cNvPr>
          <p:cNvSpPr txBox="1"/>
          <p:nvPr/>
        </p:nvSpPr>
        <p:spPr>
          <a:xfrm>
            <a:off x="676436" y="9955324"/>
            <a:ext cx="5469040" cy="111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 algn="ctr">
              <a:lnSpc>
                <a:spcPct val="135000"/>
              </a:lnSpc>
              <a:spcAft>
                <a:spcPts val="1200"/>
              </a:spcAft>
              <a:buClr>
                <a:srgbClr val="FFFFFF"/>
              </a:buClr>
              <a:buSzPts val="4000"/>
            </a:pPr>
            <a:r>
              <a:rPr lang="en-US" sz="44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Le </a:t>
            </a:r>
            <a:r>
              <a:rPr lang="en-US" sz="4400" u="none" strike="noStrike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pôle</a:t>
            </a:r>
            <a:r>
              <a:rPr lang="en-US" sz="440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Cordia New" panose="020B0304020202020204" pitchFamily="34" charset="-34"/>
                <a:sym typeface="Arial"/>
              </a:rPr>
              <a:t> Innovation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FCBBA37-5AB1-4964-B7A9-1E4AA40B43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4" y="166868"/>
            <a:ext cx="2153720" cy="1324789"/>
          </a:xfrm>
          <a:prstGeom prst="rect">
            <a:avLst/>
          </a:prstGeom>
        </p:spPr>
      </p:pic>
      <p:pic>
        <p:nvPicPr>
          <p:cNvPr id="24" name="Image 23" descr="Une image contenant personne, homme, intérieur, cuisine&#10;&#10;Description générée automatiquement">
            <a:extLst>
              <a:ext uri="{FF2B5EF4-FFF2-40B4-BE49-F238E27FC236}">
                <a16:creationId xmlns:a16="http://schemas.microsoft.com/office/drawing/2014/main" id="{49BE5BB7-475A-41AD-919D-01EC0CE92C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522" y="829262"/>
            <a:ext cx="6340106" cy="4217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25FD1C79-2585-1B4F-8FEB-84151F25D98C}" vid="{7AFE672A-9429-B844-BEE7-9DDD3C4D5CC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Gecco-PPT-Dupont</Template>
  <TotalTime>271</TotalTime>
  <Words>1336</Words>
  <Application>Microsoft Macintosh PowerPoint</Application>
  <PresentationFormat>Personnalisé</PresentationFormat>
  <Paragraphs>260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Abadi</vt:lpstr>
      <vt:lpstr>Abadi Extra Light</vt:lpstr>
      <vt:lpstr>Arial</vt:lpstr>
      <vt:lpstr>Calibri</vt:lpstr>
      <vt:lpstr>Shree Devanagari 714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HANTON Clémence</dc:creator>
  <cp:lastModifiedBy>Michel MILLARES</cp:lastModifiedBy>
  <cp:revision>29</cp:revision>
  <dcterms:created xsi:type="dcterms:W3CDTF">2022-02-04T10:59:43Z</dcterms:created>
  <dcterms:modified xsi:type="dcterms:W3CDTF">2022-10-03T09:16:30Z</dcterms:modified>
</cp:coreProperties>
</file>